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7" r:id="rId2"/>
    <p:sldId id="258" r:id="rId3"/>
    <p:sldId id="274" r:id="rId4"/>
    <p:sldId id="281" r:id="rId5"/>
    <p:sldId id="271" r:id="rId6"/>
    <p:sldId id="275" r:id="rId7"/>
    <p:sldId id="279" r:id="rId8"/>
    <p:sldId id="276" r:id="rId9"/>
    <p:sldId id="280" r:id="rId10"/>
    <p:sldId id="269" r:id="rId11"/>
  </p:sldIdLst>
  <p:sldSz cx="9906000" cy="6858000" type="A4"/>
  <p:notesSz cx="9928225" cy="6797675"/>
  <p:embeddedFontLst>
    <p:embeddedFont>
      <p:font typeface="Calibri" pitchFamily="34" charset="0"/>
      <p:regular r:id="rId14"/>
      <p:bold r:id="rId15"/>
      <p:italic r:id="rId16"/>
      <p:boldItalic r:id="rId17"/>
    </p:embeddedFont>
    <p:embeddedFont>
      <p:font typeface="Verdana" pitchFamily="34" charset="0"/>
      <p:regular r:id="rId18"/>
      <p:bold r:id="rId19"/>
      <p:italic r:id="rId20"/>
      <p:boldItalic r:id="rId21"/>
    </p:embeddedFont>
    <p:embeddedFont>
      <p:font typeface="Century Schoolbook" pitchFamily="18" charset="0"/>
      <p:regular r:id="rId22"/>
      <p:bold r:id="rId23"/>
      <p:italic r:id="rId24"/>
      <p:boldItalic r:id="rId25"/>
    </p:embeddedFont>
    <p:embeddedFont>
      <p:font typeface="Optima" pitchFamily="2" charset="0"/>
      <p:regular r:id="rId26"/>
      <p:bold r:id="rId27"/>
      <p:italic r:id="rId28"/>
      <p:boldItalic r:id="rId29"/>
    </p:embeddedFont>
  </p:embeddedFontLst>
  <p:defaultTextStyle>
    <a:defPPr>
      <a:defRPr lang="es-ES"/>
    </a:defPPr>
    <a:lvl1pPr algn="l" rtl="0" fontAlgn="base">
      <a:spcBef>
        <a:spcPct val="0"/>
      </a:spcBef>
      <a:spcAft>
        <a:spcPct val="0"/>
      </a:spcAft>
      <a:defRPr kern="1200">
        <a:solidFill>
          <a:schemeClr val="tx1"/>
        </a:solidFill>
        <a:latin typeface="Optima" pitchFamily="2" charset="0"/>
        <a:ea typeface="+mn-ea"/>
        <a:cs typeface="+mn-cs"/>
      </a:defRPr>
    </a:lvl1pPr>
    <a:lvl2pPr marL="457200" algn="l" rtl="0" fontAlgn="base">
      <a:spcBef>
        <a:spcPct val="0"/>
      </a:spcBef>
      <a:spcAft>
        <a:spcPct val="0"/>
      </a:spcAft>
      <a:defRPr kern="1200">
        <a:solidFill>
          <a:schemeClr val="tx1"/>
        </a:solidFill>
        <a:latin typeface="Optima" pitchFamily="2" charset="0"/>
        <a:ea typeface="+mn-ea"/>
        <a:cs typeface="+mn-cs"/>
      </a:defRPr>
    </a:lvl2pPr>
    <a:lvl3pPr marL="914400" algn="l" rtl="0" fontAlgn="base">
      <a:spcBef>
        <a:spcPct val="0"/>
      </a:spcBef>
      <a:spcAft>
        <a:spcPct val="0"/>
      </a:spcAft>
      <a:defRPr kern="1200">
        <a:solidFill>
          <a:schemeClr val="tx1"/>
        </a:solidFill>
        <a:latin typeface="Optima" pitchFamily="2" charset="0"/>
        <a:ea typeface="+mn-ea"/>
        <a:cs typeface="+mn-cs"/>
      </a:defRPr>
    </a:lvl3pPr>
    <a:lvl4pPr marL="1371600" algn="l" rtl="0" fontAlgn="base">
      <a:spcBef>
        <a:spcPct val="0"/>
      </a:spcBef>
      <a:spcAft>
        <a:spcPct val="0"/>
      </a:spcAft>
      <a:defRPr kern="1200">
        <a:solidFill>
          <a:schemeClr val="tx1"/>
        </a:solidFill>
        <a:latin typeface="Optima" pitchFamily="2" charset="0"/>
        <a:ea typeface="+mn-ea"/>
        <a:cs typeface="+mn-cs"/>
      </a:defRPr>
    </a:lvl4pPr>
    <a:lvl5pPr marL="1828800" algn="l" rtl="0" fontAlgn="base">
      <a:spcBef>
        <a:spcPct val="0"/>
      </a:spcBef>
      <a:spcAft>
        <a:spcPct val="0"/>
      </a:spcAft>
      <a:defRPr kern="1200">
        <a:solidFill>
          <a:schemeClr val="tx1"/>
        </a:solidFill>
        <a:latin typeface="Optima" pitchFamily="2" charset="0"/>
        <a:ea typeface="+mn-ea"/>
        <a:cs typeface="+mn-cs"/>
      </a:defRPr>
    </a:lvl5pPr>
    <a:lvl6pPr marL="2286000" algn="l" defTabSz="914400" rtl="0" eaLnBrk="1" latinLnBrk="0" hangingPunct="1">
      <a:defRPr kern="1200">
        <a:solidFill>
          <a:schemeClr val="tx1"/>
        </a:solidFill>
        <a:latin typeface="Optima" pitchFamily="2" charset="0"/>
        <a:ea typeface="+mn-ea"/>
        <a:cs typeface="+mn-cs"/>
      </a:defRPr>
    </a:lvl6pPr>
    <a:lvl7pPr marL="2743200" algn="l" defTabSz="914400" rtl="0" eaLnBrk="1" latinLnBrk="0" hangingPunct="1">
      <a:defRPr kern="1200">
        <a:solidFill>
          <a:schemeClr val="tx1"/>
        </a:solidFill>
        <a:latin typeface="Optima" pitchFamily="2" charset="0"/>
        <a:ea typeface="+mn-ea"/>
        <a:cs typeface="+mn-cs"/>
      </a:defRPr>
    </a:lvl7pPr>
    <a:lvl8pPr marL="3200400" algn="l" defTabSz="914400" rtl="0" eaLnBrk="1" latinLnBrk="0" hangingPunct="1">
      <a:defRPr kern="1200">
        <a:solidFill>
          <a:schemeClr val="tx1"/>
        </a:solidFill>
        <a:latin typeface="Optima" pitchFamily="2" charset="0"/>
        <a:ea typeface="+mn-ea"/>
        <a:cs typeface="+mn-cs"/>
      </a:defRPr>
    </a:lvl8pPr>
    <a:lvl9pPr marL="3657600" algn="l" defTabSz="914400" rtl="0" eaLnBrk="1" latinLnBrk="0" hangingPunct="1">
      <a:defRPr kern="1200">
        <a:solidFill>
          <a:schemeClr val="tx1"/>
        </a:solidFill>
        <a:latin typeface="Optim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8B"/>
    <a:srgbClr val="FFCCCC"/>
    <a:srgbClr val="FFFF99"/>
    <a:srgbClr val="966B00"/>
    <a:srgbClr val="993300"/>
    <a:srgbClr val="CB9025"/>
    <a:srgbClr val="000000"/>
    <a:srgbClr val="EF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8669" autoAdjust="0"/>
  </p:normalViewPr>
  <p:slideViewPr>
    <p:cSldViewPr>
      <p:cViewPr>
        <p:scale>
          <a:sx n="75" d="100"/>
          <a:sy n="75" d="100"/>
        </p:scale>
        <p:origin x="-1800" y="-13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46"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os\Doutorado\Papers%20e%20trabalho%20de%20investigacao\Papers\AEEE%20-%20enero%202010\Fonte\Demanda%20GAD%20invierno-veran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os\Doutorado\Papers%20e%20trabalho%20de%20investigacao\Papers\AEEE%20-%20enero%202010\apresenta&#231;&#227;o\DR%20gra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os\Doutorado\Papers%20e%20trabalho%20de%20investigacao\Papers\AEEE%20-%20enero%202010\apresenta&#231;&#227;o\DR%20grafico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os\Doutorado\Papers%20e%20trabalho%20de%20investigacao\Papers\AEEE%20-%20enero%202010\Fonte\emissiones-2000.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os\Doutorado\Papers%20e%20trabalho%20de%20investigacao\Papers\AEEE%20-%20enero%202010\Fonte\emissiones-2000.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os\Doutorado\Papers%20e%20trabalho%20de%20investigacao\Papers\AEEE%20-%20enero%202010\Fonte\emissiones-2000.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os\Doutorado\Papers%20e%20trabalho%20de%20investigacao\Papers\AEEE%20-%20enero%202010\Fonte\emissiones-2000.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Calibri"/>
                <a:ea typeface="Calibri"/>
                <a:cs typeface="Calibri"/>
              </a:defRPr>
            </a:pPr>
            <a:r>
              <a:rPr lang="es-ES" sz="1000">
                <a:latin typeface="Century Schoolbook" pitchFamily="18" charset="0"/>
              </a:rPr>
              <a:t>Average</a:t>
            </a:r>
            <a:r>
              <a:rPr lang="es-ES"/>
              <a:t> winter demand</a:t>
            </a:r>
          </a:p>
        </c:rich>
      </c:tx>
      <c:layout/>
      <c:overlay val="0"/>
      <c:spPr>
        <a:noFill/>
        <a:ln w="25400">
          <a:noFill/>
        </a:ln>
      </c:spPr>
    </c:title>
    <c:autoTitleDeleted val="0"/>
    <c:plotArea>
      <c:layout>
        <c:manualLayout>
          <c:layoutTarget val="inner"/>
          <c:xMode val="edge"/>
          <c:yMode val="edge"/>
          <c:x val="0.14775143184421649"/>
          <c:y val="0.12639089347079041"/>
          <c:w val="0.82926431844215354"/>
          <c:h val="0.62119301260023363"/>
        </c:manualLayout>
      </c:layout>
      <c:lineChart>
        <c:grouping val="standard"/>
        <c:varyColors val="0"/>
        <c:ser>
          <c:idx val="0"/>
          <c:order val="0"/>
          <c:tx>
            <c:v>Original system demand</c:v>
          </c:tx>
          <c:spPr>
            <a:ln>
              <a:solidFill>
                <a:schemeClr val="tx1"/>
              </a:solidFill>
            </a:ln>
          </c:spPr>
          <c:marker>
            <c:symbol val="none"/>
          </c:marker>
          <c:val>
            <c:numRef>
              <c:f>'Gráficos_invierno-verano'!$F$6:$AC$6</c:f>
              <c:numCache>
                <c:formatCode>General</c:formatCode>
                <c:ptCount val="24"/>
                <c:pt idx="0">
                  <c:v>29292.405405405421</c:v>
                </c:pt>
                <c:pt idx="1">
                  <c:v>26871.891891891901</c:v>
                </c:pt>
                <c:pt idx="2">
                  <c:v>25189.385135135137</c:v>
                </c:pt>
                <c:pt idx="3">
                  <c:v>24171.087837837837</c:v>
                </c:pt>
                <c:pt idx="4">
                  <c:v>23545.972972972955</c:v>
                </c:pt>
                <c:pt idx="5">
                  <c:v>23436.635135135119</c:v>
                </c:pt>
                <c:pt idx="6">
                  <c:v>24858.263513513521</c:v>
                </c:pt>
                <c:pt idx="7">
                  <c:v>27178.743243243262</c:v>
                </c:pt>
                <c:pt idx="8">
                  <c:v>29752.25</c:v>
                </c:pt>
                <c:pt idx="9">
                  <c:v>31330.96621621622</c:v>
                </c:pt>
                <c:pt idx="10">
                  <c:v>32892.229729729668</c:v>
                </c:pt>
                <c:pt idx="11">
                  <c:v>33339.75</c:v>
                </c:pt>
                <c:pt idx="12">
                  <c:v>33255.331081081044</c:v>
                </c:pt>
                <c:pt idx="13">
                  <c:v>32810.662162162123</c:v>
                </c:pt>
                <c:pt idx="14">
                  <c:v>31422.709459459456</c:v>
                </c:pt>
                <c:pt idx="15">
                  <c:v>30987.155405405407</c:v>
                </c:pt>
                <c:pt idx="16">
                  <c:v>30898.445945945947</c:v>
                </c:pt>
                <c:pt idx="17">
                  <c:v>31528.87162162162</c:v>
                </c:pt>
                <c:pt idx="18">
                  <c:v>33494</c:v>
                </c:pt>
                <c:pt idx="19">
                  <c:v>34822.87837837846</c:v>
                </c:pt>
                <c:pt idx="20">
                  <c:v>35004.2972972973</c:v>
                </c:pt>
                <c:pt idx="21">
                  <c:v>34391.70945945946</c:v>
                </c:pt>
                <c:pt idx="22">
                  <c:v>32384.459459459456</c:v>
                </c:pt>
                <c:pt idx="23">
                  <c:v>31865.236486486487</c:v>
                </c:pt>
              </c:numCache>
            </c:numRef>
          </c:val>
          <c:smooth val="0"/>
        </c:ser>
        <c:ser>
          <c:idx val="1"/>
          <c:order val="1"/>
          <c:tx>
            <c:v>DR system demand</c:v>
          </c:tx>
          <c:spPr>
            <a:ln w="28575">
              <a:solidFill>
                <a:schemeClr val="accent2"/>
              </a:solidFill>
              <a:prstDash val="sysDash"/>
            </a:ln>
          </c:spPr>
          <c:marker>
            <c:symbol val="none"/>
          </c:marker>
          <c:val>
            <c:numRef>
              <c:f>'Gráficos_invierno-verano'!$F$12:$AC$12</c:f>
              <c:numCache>
                <c:formatCode>General</c:formatCode>
                <c:ptCount val="24"/>
                <c:pt idx="0">
                  <c:v>29054.711986166902</c:v>
                </c:pt>
                <c:pt idx="1">
                  <c:v>26747.175529280012</c:v>
                </c:pt>
                <c:pt idx="2">
                  <c:v>26528.104043609532</c:v>
                </c:pt>
                <c:pt idx="3">
                  <c:v>24038.397343106415</c:v>
                </c:pt>
                <c:pt idx="4">
                  <c:v>24957.117201465</c:v>
                </c:pt>
                <c:pt idx="5">
                  <c:v>26169.258034683775</c:v>
                </c:pt>
                <c:pt idx="6">
                  <c:v>25043.662408270626</c:v>
                </c:pt>
                <c:pt idx="7">
                  <c:v>27678.063402920481</c:v>
                </c:pt>
                <c:pt idx="8">
                  <c:v>29174.161123282822</c:v>
                </c:pt>
                <c:pt idx="9">
                  <c:v>29721.132128200596</c:v>
                </c:pt>
                <c:pt idx="10">
                  <c:v>30908.527545360255</c:v>
                </c:pt>
                <c:pt idx="11">
                  <c:v>31415.12429278787</c:v>
                </c:pt>
                <c:pt idx="12">
                  <c:v>31701.854264279056</c:v>
                </c:pt>
                <c:pt idx="13">
                  <c:v>31477.213559363743</c:v>
                </c:pt>
                <c:pt idx="14">
                  <c:v>30056.150691611554</c:v>
                </c:pt>
                <c:pt idx="15">
                  <c:v>29492.743938633907</c:v>
                </c:pt>
                <c:pt idx="16">
                  <c:v>29477.767181167372</c:v>
                </c:pt>
                <c:pt idx="17">
                  <c:v>30039.107826742045</c:v>
                </c:pt>
                <c:pt idx="18">
                  <c:v>31788.127425554692</c:v>
                </c:pt>
                <c:pt idx="19">
                  <c:v>33139.572539965542</c:v>
                </c:pt>
                <c:pt idx="20">
                  <c:v>33322.672976376925</c:v>
                </c:pt>
                <c:pt idx="21">
                  <c:v>33812.374811793612</c:v>
                </c:pt>
                <c:pt idx="22">
                  <c:v>31933.389203123334</c:v>
                </c:pt>
                <c:pt idx="23">
                  <c:v>31573.948911949319</c:v>
                </c:pt>
              </c:numCache>
            </c:numRef>
          </c:val>
          <c:smooth val="0"/>
        </c:ser>
        <c:ser>
          <c:idx val="2"/>
          <c:order val="2"/>
          <c:tx>
            <c:v>Original domestic demand</c:v>
          </c:tx>
          <c:spPr>
            <a:ln cmpd="dbl">
              <a:solidFill>
                <a:schemeClr val="tx1"/>
              </a:solidFill>
              <a:prstDash val="solid"/>
            </a:ln>
          </c:spPr>
          <c:marker>
            <c:symbol val="none"/>
          </c:marker>
          <c:val>
            <c:numRef>
              <c:f>'Gráficos_invierno-verano'!$F$18:$AC$18</c:f>
              <c:numCache>
                <c:formatCode>General</c:formatCode>
                <c:ptCount val="24"/>
                <c:pt idx="0">
                  <c:v>8081.5762541093309</c:v>
                </c:pt>
                <c:pt idx="1">
                  <c:v>5818.4833487379792</c:v>
                </c:pt>
                <c:pt idx="2">
                  <c:v>3994.2756686077437</c:v>
                </c:pt>
                <c:pt idx="3">
                  <c:v>3495.4910755443429</c:v>
                </c:pt>
                <c:pt idx="4">
                  <c:v>3267.3880427092918</c:v>
                </c:pt>
                <c:pt idx="5">
                  <c:v>3358.0269505043921</c:v>
                </c:pt>
                <c:pt idx="6">
                  <c:v>3354.3826580647042</c:v>
                </c:pt>
                <c:pt idx="7">
                  <c:v>5101.8028650269525</c:v>
                </c:pt>
                <c:pt idx="8">
                  <c:v>6072.1394441822731</c:v>
                </c:pt>
                <c:pt idx="9">
                  <c:v>6121.6059399541427</c:v>
                </c:pt>
                <c:pt idx="10">
                  <c:v>6767.9250996134815</c:v>
                </c:pt>
                <c:pt idx="11">
                  <c:v>7290.2488909550466</c:v>
                </c:pt>
                <c:pt idx="12">
                  <c:v>8397.1719827135239</c:v>
                </c:pt>
                <c:pt idx="13">
                  <c:v>9375.810488426212</c:v>
                </c:pt>
                <c:pt idx="14">
                  <c:v>9589.8860901607077</c:v>
                </c:pt>
                <c:pt idx="15">
                  <c:v>9077.1659463157048</c:v>
                </c:pt>
                <c:pt idx="16">
                  <c:v>8706.5594231330269</c:v>
                </c:pt>
                <c:pt idx="17">
                  <c:v>9123.4119485031752</c:v>
                </c:pt>
                <c:pt idx="18">
                  <c:v>10383.572192275893</c:v>
                </c:pt>
                <c:pt idx="19">
                  <c:v>11344.017606695283</c:v>
                </c:pt>
                <c:pt idx="20">
                  <c:v>11837.750153847663</c:v>
                </c:pt>
                <c:pt idx="21">
                  <c:v>12977.096107714986</c:v>
                </c:pt>
                <c:pt idx="22">
                  <c:v>12404.432049243555</c:v>
                </c:pt>
                <c:pt idx="23">
                  <c:v>10531.166156344147</c:v>
                </c:pt>
              </c:numCache>
            </c:numRef>
          </c:val>
          <c:smooth val="0"/>
        </c:ser>
        <c:ser>
          <c:idx val="3"/>
          <c:order val="3"/>
          <c:tx>
            <c:v>DR domestic demand</c:v>
          </c:tx>
          <c:spPr>
            <a:ln cmpd="dbl">
              <a:solidFill>
                <a:schemeClr val="accent2"/>
              </a:solidFill>
              <a:prstDash val="sysDash"/>
            </a:ln>
          </c:spPr>
          <c:marker>
            <c:symbol val="none"/>
          </c:marker>
          <c:val>
            <c:numRef>
              <c:f>'Gráficos_invierno-verano'!$F$24:$AC$24</c:f>
              <c:numCache>
                <c:formatCode>General</c:formatCode>
                <c:ptCount val="24"/>
                <c:pt idx="0">
                  <c:v>7843.8828348708203</c:v>
                </c:pt>
                <c:pt idx="1">
                  <c:v>5693.7669861261156</c:v>
                </c:pt>
                <c:pt idx="2">
                  <c:v>5332.9945770821387</c:v>
                </c:pt>
                <c:pt idx="3">
                  <c:v>3362.8005808129178</c:v>
                </c:pt>
                <c:pt idx="4">
                  <c:v>4678.5322712013458</c:v>
                </c:pt>
                <c:pt idx="5">
                  <c:v>6090.6498500530342</c:v>
                </c:pt>
                <c:pt idx="6">
                  <c:v>3539.7815528218252</c:v>
                </c:pt>
                <c:pt idx="7">
                  <c:v>5601.1230247041685</c:v>
                </c:pt>
                <c:pt idx="8">
                  <c:v>5494.0505674650831</c:v>
                </c:pt>
                <c:pt idx="9">
                  <c:v>4511.7718519385116</c:v>
                </c:pt>
                <c:pt idx="10">
                  <c:v>4784.2229152440095</c:v>
                </c:pt>
                <c:pt idx="11">
                  <c:v>5365.6231837429141</c:v>
                </c:pt>
                <c:pt idx="12">
                  <c:v>6843.6951659115284</c:v>
                </c:pt>
                <c:pt idx="13">
                  <c:v>8042.3618856278226</c:v>
                </c:pt>
                <c:pt idx="14">
                  <c:v>8223.3273223128162</c:v>
                </c:pt>
                <c:pt idx="15">
                  <c:v>7582.7544795442136</c:v>
                </c:pt>
                <c:pt idx="16">
                  <c:v>7285.8806583544419</c:v>
                </c:pt>
                <c:pt idx="17">
                  <c:v>7633.6481536235906</c:v>
                </c:pt>
                <c:pt idx="18">
                  <c:v>8677.6996178305708</c:v>
                </c:pt>
                <c:pt idx="19">
                  <c:v>9660.7117682824519</c:v>
                </c:pt>
                <c:pt idx="20">
                  <c:v>10156.12583292724</c:v>
                </c:pt>
                <c:pt idx="21">
                  <c:v>12397.761460049151</c:v>
                </c:pt>
                <c:pt idx="22">
                  <c:v>11953.361792907423</c:v>
                </c:pt>
                <c:pt idx="23">
                  <c:v>10239.878581806974</c:v>
                </c:pt>
              </c:numCache>
            </c:numRef>
          </c:val>
          <c:smooth val="0"/>
        </c:ser>
        <c:dLbls>
          <c:showLegendKey val="0"/>
          <c:showVal val="0"/>
          <c:showCatName val="0"/>
          <c:showSerName val="0"/>
          <c:showPercent val="0"/>
          <c:showBubbleSize val="0"/>
        </c:dLbls>
        <c:marker val="1"/>
        <c:smooth val="0"/>
        <c:axId val="158569600"/>
        <c:axId val="158571136"/>
      </c:lineChart>
      <c:catAx>
        <c:axId val="158569600"/>
        <c:scaling>
          <c:orientation val="minMax"/>
        </c:scaling>
        <c:delete val="0"/>
        <c:axPos val="b"/>
        <c:numFmt formatCode="General" sourceLinked="1"/>
        <c:majorTickMark val="none"/>
        <c:minorTickMark val="none"/>
        <c:tickLblPos val="nextTo"/>
        <c:txPr>
          <a:bodyPr rot="0" vert="horz"/>
          <a:lstStyle/>
          <a:p>
            <a:pPr>
              <a:defRPr sz="800" b="0" i="0" u="none" strike="noStrike" baseline="0">
                <a:solidFill>
                  <a:srgbClr val="000000"/>
                </a:solidFill>
                <a:latin typeface="Century Schoolbook" pitchFamily="18" charset="0"/>
                <a:ea typeface="Calibri"/>
                <a:cs typeface="Calibri"/>
              </a:defRPr>
            </a:pPr>
            <a:endParaRPr lang="en-US"/>
          </a:p>
        </c:txPr>
        <c:crossAx val="158571136"/>
        <c:crosses val="autoZero"/>
        <c:auto val="1"/>
        <c:lblAlgn val="ctr"/>
        <c:lblOffset val="100"/>
        <c:noMultiLvlLbl val="0"/>
      </c:catAx>
      <c:valAx>
        <c:axId val="158571136"/>
        <c:scaling>
          <c:orientation val="minMax"/>
        </c:scaling>
        <c:delete val="0"/>
        <c:axPos val="l"/>
        <c:majorGridlines/>
        <c:numFmt formatCode="General" sourceLinked="1"/>
        <c:majorTickMark val="none"/>
        <c:minorTickMark val="none"/>
        <c:tickLblPos val="nextTo"/>
        <c:txPr>
          <a:bodyPr rot="0" vert="horz"/>
          <a:lstStyle/>
          <a:p>
            <a:pPr>
              <a:defRPr sz="800" b="0" i="0" u="none" strike="noStrike" baseline="0">
                <a:solidFill>
                  <a:srgbClr val="000000"/>
                </a:solidFill>
                <a:latin typeface="Century Schoolbook" pitchFamily="18" charset="0"/>
                <a:ea typeface="Calibri"/>
                <a:cs typeface="Calibri"/>
              </a:defRPr>
            </a:pPr>
            <a:endParaRPr lang="en-US"/>
          </a:p>
        </c:txPr>
        <c:crossAx val="158569600"/>
        <c:crosses val="autoZero"/>
        <c:crossBetween val="between"/>
      </c:valAx>
      <c:spPr>
        <a:solidFill>
          <a:srgbClr val="FFFFFF"/>
        </a:solidFill>
        <a:ln w="25400">
          <a:noFill/>
        </a:ln>
      </c:spPr>
    </c:plotArea>
    <c:legend>
      <c:legendPos val="b"/>
      <c:layout>
        <c:manualLayout>
          <c:xMode val="edge"/>
          <c:yMode val="edge"/>
          <c:x val="0"/>
          <c:y val="0.84235108820160354"/>
          <c:w val="1"/>
          <c:h val="0.15764891179839749"/>
        </c:manualLayout>
      </c:layout>
      <c:overlay val="0"/>
      <c:spPr>
        <a:noFill/>
        <a:ln w="25400">
          <a:noFill/>
        </a:ln>
      </c:spPr>
      <c:txPr>
        <a:bodyPr/>
        <a:lstStyle/>
        <a:p>
          <a:pPr>
            <a:defRPr sz="845" b="0" i="0" u="none" strike="noStrike" baseline="0">
              <a:solidFill>
                <a:srgbClr val="000000"/>
              </a:solidFill>
              <a:latin typeface="Century Schoolbook" pitchFamily="18" charset="0"/>
              <a:ea typeface="Calibri"/>
              <a:cs typeface="Calibri"/>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Calibri"/>
                <a:ea typeface="Calibri"/>
                <a:cs typeface="Calibri"/>
              </a:defRPr>
            </a:pPr>
            <a:r>
              <a:rPr lang="es-ES"/>
              <a:t>Efficiency effect</a:t>
            </a:r>
          </a:p>
        </c:rich>
      </c:tx>
      <c:layout/>
      <c:overlay val="0"/>
      <c:spPr>
        <a:noFill/>
        <a:ln w="25400">
          <a:noFill/>
        </a:ln>
      </c:spPr>
    </c:title>
    <c:autoTitleDeleted val="0"/>
    <c:plotArea>
      <c:layout>
        <c:manualLayout>
          <c:layoutTarget val="inner"/>
          <c:xMode val="edge"/>
          <c:yMode val="edge"/>
          <c:x val="0.1637518518518519"/>
          <c:y val="0.17603618696599138"/>
          <c:w val="0.82926431844215354"/>
          <c:h val="0.55027084380409963"/>
        </c:manualLayout>
      </c:layout>
      <c:lineChart>
        <c:grouping val="standard"/>
        <c:varyColors val="0"/>
        <c:ser>
          <c:idx val="2"/>
          <c:order val="0"/>
          <c:tx>
            <c:v>Original domestic demand</c:v>
          </c:tx>
          <c:spPr>
            <a:ln cmpd="dbl">
              <a:solidFill>
                <a:schemeClr val="tx1"/>
              </a:solidFill>
              <a:prstDash val="solid"/>
            </a:ln>
          </c:spPr>
          <c:marker>
            <c:symbol val="none"/>
          </c:marker>
          <c:val>
            <c:numRef>
              <c:f>'Gráficos_invierno-verano (2)'!$F$18:$AC$18</c:f>
              <c:numCache>
                <c:formatCode>General</c:formatCode>
                <c:ptCount val="24"/>
                <c:pt idx="0">
                  <c:v>8081.5762541093309</c:v>
                </c:pt>
                <c:pt idx="1">
                  <c:v>5818.4833487379792</c:v>
                </c:pt>
                <c:pt idx="2">
                  <c:v>3994.2756686077437</c:v>
                </c:pt>
                <c:pt idx="3">
                  <c:v>3495.4910755443429</c:v>
                </c:pt>
                <c:pt idx="4">
                  <c:v>3267.3880427092918</c:v>
                </c:pt>
                <c:pt idx="5">
                  <c:v>3358.0269505043921</c:v>
                </c:pt>
                <c:pt idx="6">
                  <c:v>3354.3826580647042</c:v>
                </c:pt>
                <c:pt idx="7">
                  <c:v>5101.8028650269525</c:v>
                </c:pt>
                <c:pt idx="8">
                  <c:v>6072.1394441822731</c:v>
                </c:pt>
                <c:pt idx="9">
                  <c:v>6121.6059399541427</c:v>
                </c:pt>
                <c:pt idx="10">
                  <c:v>6767.9250996134842</c:v>
                </c:pt>
                <c:pt idx="11">
                  <c:v>7290.2488909550466</c:v>
                </c:pt>
                <c:pt idx="12">
                  <c:v>8397.1719827135239</c:v>
                </c:pt>
                <c:pt idx="13">
                  <c:v>9375.810488426212</c:v>
                </c:pt>
                <c:pt idx="14">
                  <c:v>9589.8860901607077</c:v>
                </c:pt>
                <c:pt idx="15">
                  <c:v>9077.1659463157048</c:v>
                </c:pt>
                <c:pt idx="16">
                  <c:v>8706.5594231330269</c:v>
                </c:pt>
                <c:pt idx="17">
                  <c:v>9123.4119485031752</c:v>
                </c:pt>
                <c:pt idx="18">
                  <c:v>10383.572192275893</c:v>
                </c:pt>
                <c:pt idx="19">
                  <c:v>11344.017606695283</c:v>
                </c:pt>
                <c:pt idx="20">
                  <c:v>11837.750153847663</c:v>
                </c:pt>
                <c:pt idx="21">
                  <c:v>12977.096107714986</c:v>
                </c:pt>
                <c:pt idx="22">
                  <c:v>12404.432049243555</c:v>
                </c:pt>
                <c:pt idx="23">
                  <c:v>10531.166156344147</c:v>
                </c:pt>
              </c:numCache>
            </c:numRef>
          </c:val>
          <c:smooth val="0"/>
        </c:ser>
        <c:ser>
          <c:idx val="3"/>
          <c:order val="1"/>
          <c:tx>
            <c:v>DR domestic demand</c:v>
          </c:tx>
          <c:spPr>
            <a:ln cmpd="dbl">
              <a:solidFill>
                <a:schemeClr val="accent2"/>
              </a:solidFill>
              <a:prstDash val="sysDash"/>
            </a:ln>
          </c:spPr>
          <c:marker>
            <c:symbol val="none"/>
          </c:marker>
          <c:val>
            <c:numRef>
              <c:f>'Gráficos_invierno-verano (2)'!$F$24:$AC$24</c:f>
              <c:numCache>
                <c:formatCode>General</c:formatCode>
                <c:ptCount val="24"/>
                <c:pt idx="0">
                  <c:v>7081.5762541093309</c:v>
                </c:pt>
                <c:pt idx="1">
                  <c:v>4818.4833487379792</c:v>
                </c:pt>
                <c:pt idx="2">
                  <c:v>3994.2756686077437</c:v>
                </c:pt>
                <c:pt idx="3">
                  <c:v>3495.4910755443429</c:v>
                </c:pt>
                <c:pt idx="4">
                  <c:v>3267.3880427092918</c:v>
                </c:pt>
                <c:pt idx="5">
                  <c:v>3358.0269505043921</c:v>
                </c:pt>
                <c:pt idx="6">
                  <c:v>3354.3826580647042</c:v>
                </c:pt>
                <c:pt idx="7">
                  <c:v>4601.8028650269525</c:v>
                </c:pt>
                <c:pt idx="8">
                  <c:v>5572.1394441822731</c:v>
                </c:pt>
                <c:pt idx="9">
                  <c:v>5621.6059399541427</c:v>
                </c:pt>
                <c:pt idx="10">
                  <c:v>6267.9250996134842</c:v>
                </c:pt>
                <c:pt idx="11">
                  <c:v>6790.2488909550466</c:v>
                </c:pt>
                <c:pt idx="12">
                  <c:v>7897.1719827135239</c:v>
                </c:pt>
                <c:pt idx="13">
                  <c:v>8542.3618856278008</c:v>
                </c:pt>
                <c:pt idx="14">
                  <c:v>8723.3273223128162</c:v>
                </c:pt>
                <c:pt idx="15">
                  <c:v>8082.7544795442136</c:v>
                </c:pt>
                <c:pt idx="16">
                  <c:v>7785.8806583544419</c:v>
                </c:pt>
                <c:pt idx="17">
                  <c:v>8133.6481536235906</c:v>
                </c:pt>
                <c:pt idx="18">
                  <c:v>9177.6996178305708</c:v>
                </c:pt>
                <c:pt idx="19">
                  <c:v>10160.711768282454</c:v>
                </c:pt>
                <c:pt idx="20">
                  <c:v>10656.12583292724</c:v>
                </c:pt>
                <c:pt idx="21">
                  <c:v>12897.761460049151</c:v>
                </c:pt>
                <c:pt idx="22">
                  <c:v>12453.361792907423</c:v>
                </c:pt>
                <c:pt idx="23">
                  <c:v>10739.878581806974</c:v>
                </c:pt>
              </c:numCache>
            </c:numRef>
          </c:val>
          <c:smooth val="0"/>
        </c:ser>
        <c:dLbls>
          <c:showLegendKey val="0"/>
          <c:showVal val="0"/>
          <c:showCatName val="0"/>
          <c:showSerName val="0"/>
          <c:showPercent val="0"/>
          <c:showBubbleSize val="0"/>
        </c:dLbls>
        <c:marker val="1"/>
        <c:smooth val="0"/>
        <c:axId val="158964352"/>
        <c:axId val="158970240"/>
      </c:lineChart>
      <c:catAx>
        <c:axId val="158964352"/>
        <c:scaling>
          <c:orientation val="minMax"/>
        </c:scaling>
        <c:delete val="0"/>
        <c:axPos val="b"/>
        <c:numFmt formatCode="General" sourceLinked="1"/>
        <c:majorTickMark val="none"/>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58970240"/>
        <c:crosses val="autoZero"/>
        <c:auto val="1"/>
        <c:lblAlgn val="ctr"/>
        <c:lblOffset val="100"/>
        <c:noMultiLvlLbl val="0"/>
      </c:catAx>
      <c:valAx>
        <c:axId val="158970240"/>
        <c:scaling>
          <c:orientation val="minMax"/>
        </c:scaling>
        <c:delete val="0"/>
        <c:axPos val="l"/>
        <c:majorGridlines/>
        <c:numFmt formatCode="General" sourceLinked="1"/>
        <c:majorTickMark val="none"/>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58964352"/>
        <c:crosses val="autoZero"/>
        <c:crossBetween val="between"/>
      </c:valAx>
      <c:spPr>
        <a:solidFill>
          <a:srgbClr val="FFFFFF"/>
        </a:solidFill>
        <a:ln w="25400">
          <a:noFill/>
        </a:ln>
      </c:spPr>
    </c:plotArea>
    <c:legend>
      <c:legendPos val="b"/>
      <c:layout>
        <c:manualLayout>
          <c:xMode val="edge"/>
          <c:yMode val="edge"/>
          <c:x val="0"/>
          <c:y val="0.84235108820160354"/>
          <c:w val="1"/>
          <c:h val="0.15764891179839682"/>
        </c:manualLayout>
      </c:layout>
      <c:overlay val="0"/>
      <c:spPr>
        <a:noFill/>
        <a:ln w="25400">
          <a:noFill/>
        </a:ln>
      </c:spPr>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Calibri"/>
                <a:ea typeface="Calibri"/>
                <a:cs typeface="Calibri"/>
              </a:defRPr>
            </a:pPr>
            <a:r>
              <a:rPr lang="en-US" sz="1200" b="0" i="0" u="none" strike="noStrike" kern="1200" baseline="0">
                <a:solidFill>
                  <a:srgbClr val="000000"/>
                </a:solidFill>
                <a:latin typeface="Calibri"/>
                <a:ea typeface="Calibri"/>
                <a:cs typeface="Calibri"/>
              </a:rPr>
              <a:t>Load displacement effect</a:t>
            </a:r>
            <a:endParaRPr lang="es-ES"/>
          </a:p>
        </c:rich>
      </c:tx>
      <c:layout/>
      <c:overlay val="0"/>
      <c:spPr>
        <a:noFill/>
        <a:ln w="25400">
          <a:noFill/>
        </a:ln>
      </c:spPr>
    </c:title>
    <c:autoTitleDeleted val="0"/>
    <c:plotArea>
      <c:layout>
        <c:manualLayout>
          <c:layoutTarget val="inner"/>
          <c:xMode val="edge"/>
          <c:yMode val="edge"/>
          <c:x val="0.1637518518518519"/>
          <c:y val="0.17603618696599144"/>
          <c:w val="0.82926431844215354"/>
          <c:h val="0.55027084380409963"/>
        </c:manualLayout>
      </c:layout>
      <c:lineChart>
        <c:grouping val="standard"/>
        <c:varyColors val="0"/>
        <c:ser>
          <c:idx val="2"/>
          <c:order val="0"/>
          <c:tx>
            <c:v>Original domestic demand</c:v>
          </c:tx>
          <c:spPr>
            <a:ln cmpd="dbl">
              <a:solidFill>
                <a:schemeClr val="tx1"/>
              </a:solidFill>
              <a:prstDash val="solid"/>
            </a:ln>
          </c:spPr>
          <c:marker>
            <c:symbol val="none"/>
          </c:marker>
          <c:val>
            <c:numRef>
              <c:f>'Gráficos_invierno-verano (2)'!$F$19:$AC$19</c:f>
              <c:numCache>
                <c:formatCode>General</c:formatCode>
                <c:ptCount val="24"/>
                <c:pt idx="0">
                  <c:v>8081.5762541093309</c:v>
                </c:pt>
                <c:pt idx="1">
                  <c:v>5818.4833487379792</c:v>
                </c:pt>
                <c:pt idx="2">
                  <c:v>3994.2756686077437</c:v>
                </c:pt>
                <c:pt idx="3">
                  <c:v>3495.4910755443429</c:v>
                </c:pt>
                <c:pt idx="4">
                  <c:v>3267.3880427092918</c:v>
                </c:pt>
                <c:pt idx="5">
                  <c:v>3358.0269505043921</c:v>
                </c:pt>
                <c:pt idx="6">
                  <c:v>3354.3826580647042</c:v>
                </c:pt>
                <c:pt idx="7">
                  <c:v>5101.8028650269525</c:v>
                </c:pt>
                <c:pt idx="8">
                  <c:v>6072.1394441822731</c:v>
                </c:pt>
                <c:pt idx="9">
                  <c:v>6121.6059399541427</c:v>
                </c:pt>
                <c:pt idx="10">
                  <c:v>6767.9250996134842</c:v>
                </c:pt>
                <c:pt idx="11">
                  <c:v>7290.2488909550466</c:v>
                </c:pt>
                <c:pt idx="12">
                  <c:v>8397.1719827135239</c:v>
                </c:pt>
                <c:pt idx="13">
                  <c:v>9375.810488426212</c:v>
                </c:pt>
                <c:pt idx="14">
                  <c:v>9589.8860901607077</c:v>
                </c:pt>
                <c:pt idx="15">
                  <c:v>9077.1659463157048</c:v>
                </c:pt>
                <c:pt idx="16">
                  <c:v>8706.5594231330269</c:v>
                </c:pt>
                <c:pt idx="17">
                  <c:v>9123.4119485031752</c:v>
                </c:pt>
                <c:pt idx="18">
                  <c:v>10383.572192275893</c:v>
                </c:pt>
                <c:pt idx="19">
                  <c:v>11344.017606695283</c:v>
                </c:pt>
                <c:pt idx="20">
                  <c:v>11837.750153847663</c:v>
                </c:pt>
                <c:pt idx="21">
                  <c:v>12977.096107714986</c:v>
                </c:pt>
                <c:pt idx="22">
                  <c:v>12404.432049243555</c:v>
                </c:pt>
                <c:pt idx="23">
                  <c:v>10531.166156344147</c:v>
                </c:pt>
              </c:numCache>
            </c:numRef>
          </c:val>
          <c:smooth val="0"/>
        </c:ser>
        <c:ser>
          <c:idx val="3"/>
          <c:order val="1"/>
          <c:tx>
            <c:v>DR domestic demand</c:v>
          </c:tx>
          <c:spPr>
            <a:ln cmpd="dbl">
              <a:solidFill>
                <a:schemeClr val="accent2"/>
              </a:solidFill>
              <a:prstDash val="sysDash"/>
            </a:ln>
          </c:spPr>
          <c:marker>
            <c:symbol val="none"/>
          </c:marker>
          <c:val>
            <c:numRef>
              <c:f>'Gráficos_invierno-verano (2)'!$F$25:$AC$25</c:f>
              <c:numCache>
                <c:formatCode>General</c:formatCode>
                <c:ptCount val="24"/>
                <c:pt idx="0">
                  <c:v>7843.8828348708203</c:v>
                </c:pt>
                <c:pt idx="1">
                  <c:v>5693.7669861261156</c:v>
                </c:pt>
                <c:pt idx="2">
                  <c:v>5332.9945770821387</c:v>
                </c:pt>
                <c:pt idx="3">
                  <c:v>3362.8005808129178</c:v>
                </c:pt>
                <c:pt idx="4">
                  <c:v>4678.5322712013458</c:v>
                </c:pt>
                <c:pt idx="5">
                  <c:v>6090.6498500530342</c:v>
                </c:pt>
                <c:pt idx="6">
                  <c:v>3539.7815528218252</c:v>
                </c:pt>
                <c:pt idx="7">
                  <c:v>5601.1230247041685</c:v>
                </c:pt>
                <c:pt idx="8">
                  <c:v>5494.0505674650831</c:v>
                </c:pt>
                <c:pt idx="9">
                  <c:v>4511.7718519385116</c:v>
                </c:pt>
                <c:pt idx="10">
                  <c:v>4784.2229152440095</c:v>
                </c:pt>
                <c:pt idx="11">
                  <c:v>5365.6231837429141</c:v>
                </c:pt>
                <c:pt idx="12">
                  <c:v>6843.6951659115284</c:v>
                </c:pt>
                <c:pt idx="13">
                  <c:v>8042.3618856278226</c:v>
                </c:pt>
                <c:pt idx="14">
                  <c:v>8223.3273223128162</c:v>
                </c:pt>
                <c:pt idx="15">
                  <c:v>7582.7544795442136</c:v>
                </c:pt>
                <c:pt idx="16">
                  <c:v>7285.8806583544419</c:v>
                </c:pt>
                <c:pt idx="17">
                  <c:v>7633.6481536235906</c:v>
                </c:pt>
                <c:pt idx="18">
                  <c:v>8677.6996178305708</c:v>
                </c:pt>
                <c:pt idx="19">
                  <c:v>9660.7117682824519</c:v>
                </c:pt>
                <c:pt idx="20">
                  <c:v>10156.12583292724</c:v>
                </c:pt>
                <c:pt idx="21">
                  <c:v>12397.761460049151</c:v>
                </c:pt>
                <c:pt idx="22">
                  <c:v>11953.361792907423</c:v>
                </c:pt>
                <c:pt idx="23">
                  <c:v>10239.878581806974</c:v>
                </c:pt>
              </c:numCache>
            </c:numRef>
          </c:val>
          <c:smooth val="0"/>
        </c:ser>
        <c:dLbls>
          <c:showLegendKey val="0"/>
          <c:showVal val="0"/>
          <c:showCatName val="0"/>
          <c:showSerName val="0"/>
          <c:showPercent val="0"/>
          <c:showBubbleSize val="0"/>
        </c:dLbls>
        <c:marker val="1"/>
        <c:smooth val="0"/>
        <c:axId val="158999680"/>
        <c:axId val="159001216"/>
      </c:lineChart>
      <c:catAx>
        <c:axId val="158999680"/>
        <c:scaling>
          <c:orientation val="minMax"/>
        </c:scaling>
        <c:delete val="0"/>
        <c:axPos val="b"/>
        <c:numFmt formatCode="General" sourceLinked="1"/>
        <c:majorTickMark val="none"/>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59001216"/>
        <c:crosses val="autoZero"/>
        <c:auto val="1"/>
        <c:lblAlgn val="ctr"/>
        <c:lblOffset val="100"/>
        <c:noMultiLvlLbl val="0"/>
      </c:catAx>
      <c:valAx>
        <c:axId val="159001216"/>
        <c:scaling>
          <c:orientation val="minMax"/>
        </c:scaling>
        <c:delete val="0"/>
        <c:axPos val="l"/>
        <c:majorGridlines/>
        <c:numFmt formatCode="General" sourceLinked="1"/>
        <c:majorTickMark val="none"/>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58999680"/>
        <c:crosses val="autoZero"/>
        <c:crossBetween val="between"/>
      </c:valAx>
      <c:spPr>
        <a:solidFill>
          <a:srgbClr val="FFFFFF"/>
        </a:solidFill>
        <a:ln w="25400">
          <a:noFill/>
        </a:ln>
      </c:spPr>
    </c:plotArea>
    <c:legend>
      <c:legendPos val="b"/>
      <c:layout>
        <c:manualLayout>
          <c:xMode val="edge"/>
          <c:yMode val="edge"/>
          <c:x val="0"/>
          <c:y val="0.84235108820160354"/>
          <c:w val="1"/>
          <c:h val="0.15764891179839688"/>
        </c:manualLayout>
      </c:layout>
      <c:overlay val="0"/>
      <c:spPr>
        <a:noFill/>
        <a:ln w="25400">
          <a:noFill/>
        </a:ln>
      </c:spPr>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a:pPr>
            <a:r>
              <a:rPr lang="es-ES"/>
              <a:t>SOx</a:t>
            </a:r>
          </a:p>
        </c:rich>
      </c:tx>
      <c:layout>
        <c:manualLayout>
          <c:xMode val="edge"/>
          <c:yMode val="edge"/>
          <c:x val="0.19953791243222693"/>
          <c:y val="5.2032520325203523E-2"/>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6007834757834914E-3"/>
          <c:y val="0.14308943089430987"/>
          <c:w val="0.56435654885357733"/>
          <c:h val="0.85691056910569108"/>
        </c:manualLayout>
      </c:layout>
      <c:pie3DChart>
        <c:varyColors val="1"/>
        <c:ser>
          <c:idx val="0"/>
          <c:order val="0"/>
          <c:dLbls>
            <c:dLbl>
              <c:idx val="4"/>
              <c:layout>
                <c:manualLayout>
                  <c:x val="1.5573782443861183E-2"/>
                  <c:y val="-2.4153639331668818E-2"/>
                </c:manualLayout>
              </c:layout>
              <c:dLblPos val="bestFit"/>
              <c:showLegendKey val="0"/>
              <c:showVal val="1"/>
              <c:showCatName val="0"/>
              <c:showSerName val="0"/>
              <c:showPercent val="0"/>
              <c:showBubbleSize val="0"/>
            </c:dLbl>
            <c:dLbl>
              <c:idx val="5"/>
              <c:layout>
                <c:manualLayout>
                  <c:x val="4.8714275298920973E-2"/>
                  <c:y val="-0.10117764547724246"/>
                </c:manualLayout>
              </c:layout>
              <c:dLblPos val="bestFit"/>
              <c:showLegendKey val="0"/>
              <c:showVal val="1"/>
              <c:showCatName val="0"/>
              <c:showSerName val="0"/>
              <c:showPercent val="0"/>
              <c:showBubbleSize val="0"/>
            </c:dLbl>
            <c:dLbl>
              <c:idx val="6"/>
              <c:layout>
                <c:manualLayout>
                  <c:x val="0.11578813065033537"/>
                  <c:y val="-7.1900134434415314E-2"/>
                </c:manualLayout>
              </c:layout>
              <c:dLblPos val="bestFit"/>
              <c:showLegendKey val="0"/>
              <c:showVal val="1"/>
              <c:showCatName val="0"/>
              <c:showSerName val="0"/>
              <c:showPercent val="0"/>
              <c:showBubbleSize val="0"/>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Pos val="inEnd"/>
            <c:showLegendKey val="0"/>
            <c:showVal val="1"/>
            <c:showCatName val="0"/>
            <c:showSerName val="0"/>
            <c:showPercent val="0"/>
            <c:showBubbleSize val="0"/>
            <c:showLeaderLines val="1"/>
          </c:dLbls>
          <c:cat>
            <c:multiLvlStrRef>
              <c:f>'SOx (2) 7 nomes en ingles'!$B$5:$C$72</c:f>
              <c:multiLvlStrCache>
                <c:ptCount val="68"/>
                <c:lvl>
                  <c:pt idx="0">
                    <c:v>Production and distribution of electricity</c:v>
                  </c:pt>
                  <c:pt idx="1">
                    <c:v>Coke, refining and nuclear fuels</c:v>
                  </c:pt>
                  <c:pt idx="2">
                    <c:v>Production and distribution of gas</c:v>
                  </c:pt>
                  <c:pt idx="3">
                    <c:v>Other mineral products manufacture</c:v>
                  </c:pt>
                  <c:pt idx="4">
                    <c:v>Metallurgy</c:v>
                  </c:pt>
                  <c:pt idx="5">
                    <c:v>Ceramic industries</c:v>
                  </c:pt>
                  <c:pt idx="6">
                    <c:v>Rail, land and sea transport</c:v>
                  </c:pt>
                  <c:pt idx="7">
                    <c:v>Industria química</c:v>
                  </c:pt>
                  <c:pt idx="8">
                    <c:v>Fabricación de vidrio y productos de vidrio</c:v>
                  </c:pt>
                  <c:pt idx="9">
                    <c:v>Fabricación de cemento, cal y yeso</c:v>
                  </c:pt>
                  <c:pt idx="10">
                    <c:v>Extracción de antracita, hulla, lignito y turba</c:v>
                  </c:pt>
                  <c:pt idx="11">
                    <c:v>Industria del papel</c:v>
                  </c:pt>
                  <c:pt idx="12">
                    <c:v>Otras industrias alimenticias</c:v>
                  </c:pt>
                  <c:pt idx="13">
                    <c:v>Venta y reparo de vehículos y combustible</c:v>
                  </c:pt>
                  <c:pt idx="14">
                    <c:v>Agricultura, ganadería y caza</c:v>
                  </c:pt>
                  <c:pt idx="15">
                    <c:v>Extracción de crudos de petróleo y  gas natural. Extracción de uranio y torio</c:v>
                  </c:pt>
                  <c:pt idx="16">
                    <c:v>Industria textil</c:v>
                  </c:pt>
                  <c:pt idx="17">
                    <c:v>Industria cárnica</c:v>
                  </c:pt>
                  <c:pt idx="18">
                    <c:v>Administración pública</c:v>
                  </c:pt>
                  <c:pt idx="19">
                    <c:v>Elaboración de bebidas</c:v>
                  </c:pt>
                  <c:pt idx="20">
                    <c:v>Actividades anexas a los transportes</c:v>
                  </c:pt>
                  <c:pt idx="21">
                    <c:v>Transporte aéreo y espacial</c:v>
                  </c:pt>
                  <c:pt idx="22">
                    <c:v>Captación, depuración y distribución de agua</c:v>
                  </c:pt>
                  <c:pt idx="23">
                    <c:v>Sanidad y servicios sociales de no mercado</c:v>
                  </c:pt>
                  <c:pt idx="24">
                    <c:v>Industrias lácteas</c:v>
                  </c:pt>
                  <c:pt idx="25">
                    <c:v>Educación de no mercado </c:v>
                  </c:pt>
                  <c:pt idx="26">
                    <c:v>Pesca y acuicultura </c:v>
                  </c:pt>
                  <c:pt idx="27">
                    <c:v>Actividades recreativas, culturales y deportivas de mercado</c:v>
                  </c:pt>
                  <c:pt idx="28">
                    <c:v>Sanidad y servicios sociales de mercado</c:v>
                  </c:pt>
                  <c:pt idx="29">
                    <c:v>Actividades inmobiliarias. Alquiler imputado</c:v>
                  </c:pt>
                  <c:pt idx="30">
                    <c:v>Maquinaria y equipo mecánico</c:v>
                  </c:pt>
                  <c:pt idx="31">
                    <c:v>Otras actividades empresariales</c:v>
                  </c:pt>
                  <c:pt idx="32">
                    <c:v>Correos y telecomunicaciones</c:v>
                  </c:pt>
                  <c:pt idx="33">
                    <c:v>Intermediación financiera</c:v>
                  </c:pt>
                  <c:pt idx="34">
                    <c:v>Actividades de agencias de viajes</c:v>
                  </c:pt>
                  <c:pt idx="35">
                    <c:v>Industria de la madera y el corcho</c:v>
                  </c:pt>
                  <c:pt idx="36">
                    <c:v>Educación de mercado</c:v>
                  </c:pt>
                  <c:pt idx="37">
                    <c:v>Fabricación de productos metálicos</c:v>
                  </c:pt>
                  <c:pt idx="38">
                    <c:v>Construcción</c:v>
                  </c:pt>
                  <c:pt idx="39">
                    <c:v>Restauración</c:v>
                  </c:pt>
                  <c:pt idx="40">
                    <c:v>Actividades diversas de servicios personales</c:v>
                  </c:pt>
                  <c:pt idx="41">
                    <c:v>Actividades recreativas y culturales de no mercado</c:v>
                  </c:pt>
                  <c:pt idx="42">
                    <c:v>Edición y  artes gráficas</c:v>
                  </c:pt>
                  <c:pt idx="43">
                    <c:v>Industria del cuero y del calzado</c:v>
                  </c:pt>
                  <c:pt idx="44">
                    <c:v>Industria del caucho y materias plásticas</c:v>
                  </c:pt>
                  <c:pt idx="45">
                    <c:v>Saneamiento público de mercado</c:v>
                  </c:pt>
                  <c:pt idx="46">
                    <c:v>Industria de la confección y la peletería</c:v>
                  </c:pt>
                  <c:pt idx="47">
                    <c:v>Fabricación de vehículos de motor y remolques </c:v>
                  </c:pt>
                  <c:pt idx="48">
                    <c:v>Muebles y otras industrias manufactureras. Reciclaje.</c:v>
                  </c:pt>
                  <c:pt idx="49">
                    <c:v>Fabricación de maquinaria y material eléctrico</c:v>
                  </c:pt>
                  <c:pt idx="50">
                    <c:v>Actividades informáticas</c:v>
                  </c:pt>
                  <c:pt idx="51">
                    <c:v>Actividades asociativas de no mercado de las ISFLSH</c:v>
                  </c:pt>
                  <c:pt idx="52">
                    <c:v>Saneamiento público de no mercado de las AAPP</c:v>
                  </c:pt>
                  <c:pt idx="53">
                    <c:v>Alquiler de maquinaria y enseres domésticos</c:v>
                  </c:pt>
                  <c:pt idx="54">
                    <c:v>Extracción de minerales no metálicos </c:v>
                  </c:pt>
                  <c:pt idx="55">
                    <c:v>Alojamiento</c:v>
                  </c:pt>
                  <c:pt idx="56">
                    <c:v>Selvicultura y explotación forestal </c:v>
                  </c:pt>
                  <c:pt idx="57">
                    <c:v>Fabricación de otro material de transporte</c:v>
                  </c:pt>
                  <c:pt idx="58">
                    <c:v>Investigación y desarrollo</c:v>
                  </c:pt>
                  <c:pt idx="59">
                    <c:v>Extracción de minerales metálicos</c:v>
                  </c:pt>
                  <c:pt idx="60">
                    <c:v>Actividades asociativas de mercado</c:v>
                  </c:pt>
                  <c:pt idx="61">
                    <c:v>Fabricación de material electrónico</c:v>
                  </c:pt>
                  <c:pt idx="62">
                    <c:v>Instrumentos médico-quirúrgicos y de precisión</c:v>
                  </c:pt>
                  <c:pt idx="63">
                    <c:v>Máquinas de oficina y equipos informáticos</c:v>
                  </c:pt>
                  <c:pt idx="64">
                    <c:v>Hogares que emplean personal doméstico</c:v>
                  </c:pt>
                  <c:pt idx="65">
                    <c:v>Industria del tabaco</c:v>
                  </c:pt>
                  <c:pt idx="66">
                    <c:v>Seguros y planes de pensiones</c:v>
                  </c:pt>
                  <c:pt idx="67">
                    <c:v>Actividades auxiliares </c:v>
                  </c:pt>
                </c:lvl>
                <c:lvl>
                  <c:pt idx="0">
                    <c:v>9</c:v>
                  </c:pt>
                  <c:pt idx="1">
                    <c:v>8</c:v>
                  </c:pt>
                  <c:pt idx="2">
                    <c:v>10</c:v>
                  </c:pt>
                  <c:pt idx="3">
                    <c:v>28</c:v>
                  </c:pt>
                  <c:pt idx="4">
                    <c:v>29</c:v>
                  </c:pt>
                  <c:pt idx="5">
                    <c:v>27</c:v>
                  </c:pt>
                  <c:pt idx="6">
                    <c:v>43</c:v>
                  </c:pt>
                  <c:pt idx="7">
                    <c:v>23</c:v>
                  </c:pt>
                  <c:pt idx="8">
                    <c:v>26</c:v>
                  </c:pt>
                  <c:pt idx="9">
                    <c:v>25</c:v>
                  </c:pt>
                  <c:pt idx="10">
                    <c:v>4</c:v>
                  </c:pt>
                  <c:pt idx="11">
                    <c:v>21</c:v>
                  </c:pt>
                  <c:pt idx="12">
                    <c:v>14</c:v>
                  </c:pt>
                  <c:pt idx="13">
                    <c:v>40</c:v>
                  </c:pt>
                  <c:pt idx="14">
                    <c:v>1</c:v>
                  </c:pt>
                  <c:pt idx="15">
                    <c:v>5</c:v>
                  </c:pt>
                  <c:pt idx="16">
                    <c:v>17</c:v>
                  </c:pt>
                  <c:pt idx="17">
                    <c:v>12</c:v>
                  </c:pt>
                  <c:pt idx="18">
                    <c:v>62</c:v>
                  </c:pt>
                  <c:pt idx="19">
                    <c:v>15</c:v>
                  </c:pt>
                  <c:pt idx="20">
                    <c:v>45</c:v>
                  </c:pt>
                  <c:pt idx="21">
                    <c:v>44</c:v>
                  </c:pt>
                  <c:pt idx="22">
                    <c:v>11</c:v>
                  </c:pt>
                  <c:pt idx="23">
                    <c:v>64</c:v>
                  </c:pt>
                  <c:pt idx="24">
                    <c:v>13</c:v>
                  </c:pt>
                  <c:pt idx="25">
                    <c:v>63</c:v>
                  </c:pt>
                  <c:pt idx="26">
                    <c:v>3</c:v>
                  </c:pt>
                  <c:pt idx="27">
                    <c:v>60</c:v>
                  </c:pt>
                  <c:pt idx="28">
                    <c:v>57</c:v>
                  </c:pt>
                  <c:pt idx="29">
                    <c:v>51</c:v>
                  </c:pt>
                  <c:pt idx="30">
                    <c:v>31</c:v>
                  </c:pt>
                  <c:pt idx="31">
                    <c:v>55</c:v>
                  </c:pt>
                  <c:pt idx="32">
                    <c:v>47</c:v>
                  </c:pt>
                  <c:pt idx="33">
                    <c:v>48</c:v>
                  </c:pt>
                  <c:pt idx="34">
                    <c:v>46</c:v>
                  </c:pt>
                  <c:pt idx="35">
                    <c:v>20</c:v>
                  </c:pt>
                  <c:pt idx="36">
                    <c:v>56</c:v>
                  </c:pt>
                  <c:pt idx="37">
                    <c:v>30</c:v>
                  </c:pt>
                  <c:pt idx="38">
                    <c:v>39</c:v>
                  </c:pt>
                  <c:pt idx="39">
                    <c:v>42</c:v>
                  </c:pt>
                  <c:pt idx="40">
                    <c:v>61</c:v>
                  </c:pt>
                  <c:pt idx="41">
                    <c:v>67</c:v>
                  </c:pt>
                  <c:pt idx="42">
                    <c:v>22</c:v>
                  </c:pt>
                  <c:pt idx="43">
                    <c:v>19</c:v>
                  </c:pt>
                  <c:pt idx="44">
                    <c:v>24</c:v>
                  </c:pt>
                  <c:pt idx="45">
                    <c:v>58</c:v>
                  </c:pt>
                  <c:pt idx="46">
                    <c:v>18</c:v>
                  </c:pt>
                  <c:pt idx="47">
                    <c:v>36</c:v>
                  </c:pt>
                  <c:pt idx="48">
                    <c:v>38</c:v>
                  </c:pt>
                  <c:pt idx="49">
                    <c:v>33</c:v>
                  </c:pt>
                  <c:pt idx="50">
                    <c:v>53</c:v>
                  </c:pt>
                  <c:pt idx="51">
                    <c:v>66</c:v>
                  </c:pt>
                  <c:pt idx="52">
                    <c:v>65</c:v>
                  </c:pt>
                  <c:pt idx="53">
                    <c:v>52</c:v>
                  </c:pt>
                  <c:pt idx="54">
                    <c:v>7</c:v>
                  </c:pt>
                  <c:pt idx="55">
                    <c:v>41</c:v>
                  </c:pt>
                  <c:pt idx="56">
                    <c:v>2</c:v>
                  </c:pt>
                  <c:pt idx="57">
                    <c:v>37</c:v>
                  </c:pt>
                  <c:pt idx="58">
                    <c:v>54</c:v>
                  </c:pt>
                  <c:pt idx="59">
                    <c:v>6</c:v>
                  </c:pt>
                  <c:pt idx="60">
                    <c:v>59</c:v>
                  </c:pt>
                  <c:pt idx="61">
                    <c:v>34</c:v>
                  </c:pt>
                  <c:pt idx="62">
                    <c:v>35</c:v>
                  </c:pt>
                  <c:pt idx="63">
                    <c:v>32</c:v>
                  </c:pt>
                  <c:pt idx="64">
                    <c:v>68</c:v>
                  </c:pt>
                  <c:pt idx="65">
                    <c:v>16</c:v>
                  </c:pt>
                  <c:pt idx="66">
                    <c:v>49</c:v>
                  </c:pt>
                  <c:pt idx="67">
                    <c:v>50</c:v>
                  </c:pt>
                </c:lvl>
              </c:multiLvlStrCache>
            </c:multiLvlStrRef>
          </c:cat>
          <c:val>
            <c:numRef>
              <c:f>'SOx (2) 7 nomes en ingles'!$D$5:$D$72</c:f>
              <c:numCache>
                <c:formatCode>0%</c:formatCode>
                <c:ptCount val="68"/>
                <c:pt idx="0">
                  <c:v>0.55405706466037885</c:v>
                </c:pt>
                <c:pt idx="1">
                  <c:v>0.12509735550791398</c:v>
                </c:pt>
                <c:pt idx="2">
                  <c:v>0.11002583957482658</c:v>
                </c:pt>
                <c:pt idx="3">
                  <c:v>4.110012294685688E-2</c:v>
                </c:pt>
                <c:pt idx="4">
                  <c:v>2.7675109189534409E-2</c:v>
                </c:pt>
                <c:pt idx="5">
                  <c:v>2.2742206233937138E-2</c:v>
                </c:pt>
                <c:pt idx="6">
                  <c:v>1.9821994226095981E-2</c:v>
                </c:pt>
                <c:pt idx="7">
                  <c:v>1.7302447441786224E-2</c:v>
                </c:pt>
                <c:pt idx="8">
                  <c:v>1.1613734598229161E-2</c:v>
                </c:pt>
                <c:pt idx="9">
                  <c:v>1.1063741702607969E-2</c:v>
                </c:pt>
                <c:pt idx="10">
                  <c:v>8.7819484311658699E-3</c:v>
                </c:pt>
                <c:pt idx="11">
                  <c:v>6.4110150016925523E-3</c:v>
                </c:pt>
                <c:pt idx="12">
                  <c:v>4.9567494592881334E-3</c:v>
                </c:pt>
                <c:pt idx="13">
                  <c:v>4.8423184784194152E-3</c:v>
                </c:pt>
                <c:pt idx="14">
                  <c:v>3.7256542427736858E-3</c:v>
                </c:pt>
                <c:pt idx="15">
                  <c:v>2.968826972773488E-3</c:v>
                </c:pt>
                <c:pt idx="16">
                  <c:v>2.8952083201461884E-3</c:v>
                </c:pt>
                <c:pt idx="17">
                  <c:v>2.4980686642235876E-3</c:v>
                </c:pt>
                <c:pt idx="18">
                  <c:v>2.0014641167550593E-3</c:v>
                </c:pt>
                <c:pt idx="19">
                  <c:v>1.882094547302014E-3</c:v>
                </c:pt>
                <c:pt idx="20">
                  <c:v>1.6842727271620317E-3</c:v>
                </c:pt>
                <c:pt idx="21">
                  <c:v>1.6147941842640495E-3</c:v>
                </c:pt>
                <c:pt idx="22">
                  <c:v>1.3168794498003378E-3</c:v>
                </c:pt>
                <c:pt idx="23">
                  <c:v>1.2114841748230786E-3</c:v>
                </c:pt>
                <c:pt idx="24">
                  <c:v>9.9584363906164361E-4</c:v>
                </c:pt>
                <c:pt idx="25">
                  <c:v>9.7604654896039271E-4</c:v>
                </c:pt>
                <c:pt idx="26">
                  <c:v>8.8961605464568227E-4</c:v>
                </c:pt>
                <c:pt idx="27">
                  <c:v>8.7575845133618254E-4</c:v>
                </c:pt>
                <c:pt idx="28">
                  <c:v>8.553422970683617E-4</c:v>
                </c:pt>
                <c:pt idx="29">
                  <c:v>6.9466943684804306E-4</c:v>
                </c:pt>
                <c:pt idx="30">
                  <c:v>6.7908046862744662E-4</c:v>
                </c:pt>
                <c:pt idx="31">
                  <c:v>6.2411781409153929E-4</c:v>
                </c:pt>
                <c:pt idx="32">
                  <c:v>5.8275699790014839E-4</c:v>
                </c:pt>
                <c:pt idx="33">
                  <c:v>5.5936415500923474E-4</c:v>
                </c:pt>
                <c:pt idx="34">
                  <c:v>4.9401376085670854E-4</c:v>
                </c:pt>
                <c:pt idx="35">
                  <c:v>4.933137750819447E-4</c:v>
                </c:pt>
                <c:pt idx="36">
                  <c:v>4.839420573490732E-4</c:v>
                </c:pt>
                <c:pt idx="37">
                  <c:v>3.6878128792736716E-4</c:v>
                </c:pt>
                <c:pt idx="38">
                  <c:v>3.2956387484553965E-4</c:v>
                </c:pt>
                <c:pt idx="39">
                  <c:v>3.0616471207911886E-4</c:v>
                </c:pt>
                <c:pt idx="40">
                  <c:v>2.4850443073626895E-4</c:v>
                </c:pt>
                <c:pt idx="41">
                  <c:v>2.3769039764803601E-4</c:v>
                </c:pt>
                <c:pt idx="42">
                  <c:v>2.2636015620914983E-4</c:v>
                </c:pt>
                <c:pt idx="43">
                  <c:v>2.1672780913641886E-4</c:v>
                </c:pt>
                <c:pt idx="44">
                  <c:v>1.8507866875459283E-4</c:v>
                </c:pt>
                <c:pt idx="45">
                  <c:v>1.6508889161603507E-4</c:v>
                </c:pt>
                <c:pt idx="46">
                  <c:v>1.5755767711822226E-4</c:v>
                </c:pt>
                <c:pt idx="47">
                  <c:v>1.4379718130003662E-4</c:v>
                </c:pt>
                <c:pt idx="48">
                  <c:v>1.2178038799094013E-4</c:v>
                </c:pt>
                <c:pt idx="49">
                  <c:v>1.1696421445457577E-4</c:v>
                </c:pt>
                <c:pt idx="50">
                  <c:v>1.0034520102684063E-4</c:v>
                </c:pt>
                <c:pt idx="51">
                  <c:v>8.3495742085041772E-5</c:v>
                </c:pt>
                <c:pt idx="52">
                  <c:v>8.3157107344742772E-5</c:v>
                </c:pt>
                <c:pt idx="53">
                  <c:v>7.0663104808030145E-5</c:v>
                </c:pt>
                <c:pt idx="54">
                  <c:v>6.8802479090926852E-5</c:v>
                </c:pt>
                <c:pt idx="55">
                  <c:v>6.2616575848248004E-5</c:v>
                </c:pt>
                <c:pt idx="56">
                  <c:v>6.1922231181834128E-5</c:v>
                </c:pt>
                <c:pt idx="57">
                  <c:v>4.6097660990920997E-5</c:v>
                </c:pt>
                <c:pt idx="58">
                  <c:v>3.830750383502986E-5</c:v>
                </c:pt>
                <c:pt idx="59">
                  <c:v>2.6832966845461453E-5</c:v>
                </c:pt>
                <c:pt idx="60">
                  <c:v>1.8798683806862207E-5</c:v>
                </c:pt>
                <c:pt idx="61">
                  <c:v>1.0320371863639034E-5</c:v>
                </c:pt>
                <c:pt idx="62">
                  <c:v>1.0320371863639034E-5</c:v>
                </c:pt>
                <c:pt idx="63">
                  <c:v>0</c:v>
                </c:pt>
                <c:pt idx="64">
                  <c:v>0</c:v>
                </c:pt>
                <c:pt idx="65">
                  <c:v>0</c:v>
                </c:pt>
                <c:pt idx="66">
                  <c:v>0</c:v>
                </c:pt>
                <c:pt idx="67">
                  <c:v>0</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58142967423189762"/>
          <c:y val="2.6016260162601636E-2"/>
          <c:w val="0.4115456502193281"/>
          <c:h val="0.96747967479674801"/>
        </c:manualLayout>
      </c:layout>
      <c:overlay val="0"/>
      <c:txPr>
        <a:bodyPr/>
        <a:lstStyle/>
        <a:p>
          <a:pPr>
            <a:defRPr sz="700">
              <a:latin typeface="Arial Narrow" pitchFamily="34" charset="0"/>
            </a:defRPr>
          </a:pPr>
          <a:endParaRPr lang="en-US"/>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a:pPr>
            <a:r>
              <a:rPr lang="es-ES"/>
              <a:t>NOx</a:t>
            </a:r>
          </a:p>
        </c:rich>
      </c:tx>
      <c:layout>
        <c:manualLayout>
          <c:xMode val="edge"/>
          <c:yMode val="edge"/>
          <c:x val="0.19953791243222693"/>
          <c:y val="5.2032520325203523E-2"/>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6007834757834914E-3"/>
          <c:y val="0.14308943089430995"/>
          <c:w val="0.56435654885357733"/>
          <c:h val="0.85691056910569108"/>
        </c:manualLayout>
      </c:layout>
      <c:pie3DChart>
        <c:varyColors val="1"/>
        <c:ser>
          <c:idx val="0"/>
          <c:order val="0"/>
          <c:dLbls>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Pos val="inEnd"/>
            <c:showLegendKey val="0"/>
            <c:showVal val="1"/>
            <c:showCatName val="0"/>
            <c:showSerName val="0"/>
            <c:showPercent val="0"/>
            <c:showBubbleSize val="0"/>
            <c:showLeaderLines val="1"/>
          </c:dLbls>
          <c:cat>
            <c:multiLvlStrRef>
              <c:f>'SOx (2) 7 nomes en ingles'!$K$5:$L$72</c:f>
              <c:multiLvlStrCache>
                <c:ptCount val="68"/>
                <c:lvl>
                  <c:pt idx="0">
                    <c:v>Production and distribution of electricity</c:v>
                  </c:pt>
                  <c:pt idx="1">
                    <c:v>Rail, land and sea transport</c:v>
                  </c:pt>
                  <c:pt idx="2">
                    <c:v>Agriculture, livestock and hunt</c:v>
                  </c:pt>
                  <c:pt idx="3">
                    <c:v>Fisheries and Aquaculture</c:v>
                  </c:pt>
                  <c:pt idx="4">
                    <c:v>Production and distribution of gas</c:v>
                  </c:pt>
                  <c:pt idx="5">
                    <c:v>Other mineral products manufacture</c:v>
                  </c:pt>
                  <c:pt idx="6">
                    <c:v>Coke, refining and nuclear fuels</c:v>
                  </c:pt>
                  <c:pt idx="7">
                    <c:v>Venta y reparo de vehículos y combustible</c:v>
                  </c:pt>
                  <c:pt idx="8">
                    <c:v>Metalurgia</c:v>
                  </c:pt>
                  <c:pt idx="9">
                    <c:v>Transporte aéreo y espacial</c:v>
                  </c:pt>
                  <c:pt idx="10">
                    <c:v>Industrias de la cerámica</c:v>
                  </c:pt>
                  <c:pt idx="11">
                    <c:v>Industria química</c:v>
                  </c:pt>
                  <c:pt idx="12">
                    <c:v>Construcción</c:v>
                  </c:pt>
                  <c:pt idx="13">
                    <c:v>Restauración</c:v>
                  </c:pt>
                  <c:pt idx="14">
                    <c:v>Fabricación de vidrio y productos de vidrio</c:v>
                  </c:pt>
                  <c:pt idx="15">
                    <c:v>Fabricación de cemento, cal y yeso</c:v>
                  </c:pt>
                  <c:pt idx="16">
                    <c:v>Industria del papel</c:v>
                  </c:pt>
                  <c:pt idx="17">
                    <c:v>Otras industrias alimenticias</c:v>
                  </c:pt>
                  <c:pt idx="18">
                    <c:v>Actividades anexas a los transportes</c:v>
                  </c:pt>
                  <c:pt idx="19">
                    <c:v>Industria textil</c:v>
                  </c:pt>
                  <c:pt idx="20">
                    <c:v>Industria cárnica</c:v>
                  </c:pt>
                  <c:pt idx="21">
                    <c:v>Extracción de minerales no metálicos </c:v>
                  </c:pt>
                  <c:pt idx="22">
                    <c:v>Elaboración de bebidas</c:v>
                  </c:pt>
                  <c:pt idx="23">
                    <c:v>Industria de la madera y el corcho</c:v>
                  </c:pt>
                  <c:pt idx="24">
                    <c:v>Alojamiento</c:v>
                  </c:pt>
                  <c:pt idx="25">
                    <c:v>Selvicultura y explotación forestal </c:v>
                  </c:pt>
                  <c:pt idx="26">
                    <c:v>Extracción de antracita, hulla, lignito y turba</c:v>
                  </c:pt>
                  <c:pt idx="27">
                    <c:v>Actividades de agencias de viajes</c:v>
                  </c:pt>
                  <c:pt idx="28">
                    <c:v>Extracción de minerales metálicos</c:v>
                  </c:pt>
                  <c:pt idx="29">
                    <c:v>Industrias lácteas</c:v>
                  </c:pt>
                  <c:pt idx="30">
                    <c:v>Captación, depuración y distribución de agua</c:v>
                  </c:pt>
                  <c:pt idx="31">
                    <c:v>Fabricación de productos metálicos</c:v>
                  </c:pt>
                  <c:pt idx="32">
                    <c:v>Maquinaria y equipo mecánico</c:v>
                  </c:pt>
                  <c:pt idx="33">
                    <c:v>Actividades recreativas, culturales y deportivas de mercado</c:v>
                  </c:pt>
                  <c:pt idx="34">
                    <c:v>Sanidad y servicios sociales de no mercado</c:v>
                  </c:pt>
                  <c:pt idx="35">
                    <c:v>Extracción de crudos de petróleo y  gas natural. Extracción de uranio y torio</c:v>
                  </c:pt>
                  <c:pt idx="36">
                    <c:v>Industria de la confección y la peletería</c:v>
                  </c:pt>
                  <c:pt idx="37">
                    <c:v>Sanidad y servicios sociales de mercado</c:v>
                  </c:pt>
                  <c:pt idx="38">
                    <c:v>Muebles y otras industrias manufactureras. Reciclaje.</c:v>
                  </c:pt>
                  <c:pt idx="39">
                    <c:v>Industria del caucho y materias plásticas</c:v>
                  </c:pt>
                  <c:pt idx="40">
                    <c:v>Administración pública</c:v>
                  </c:pt>
                  <c:pt idx="41">
                    <c:v>Fabricación de vehículos de motor y remolques </c:v>
                  </c:pt>
                  <c:pt idx="42">
                    <c:v>Industria del cuero y del calzado</c:v>
                  </c:pt>
                  <c:pt idx="43">
                    <c:v>Edición y  artes gráficas</c:v>
                  </c:pt>
                  <c:pt idx="44">
                    <c:v>Fabricación de maquinaria y material eléctrico</c:v>
                  </c:pt>
                  <c:pt idx="45">
                    <c:v>Actividades diversas de servicios personales</c:v>
                  </c:pt>
                  <c:pt idx="46">
                    <c:v>Actividades recreativas y culturales de no mercado</c:v>
                  </c:pt>
                  <c:pt idx="47">
                    <c:v>Educación de no mercado </c:v>
                  </c:pt>
                  <c:pt idx="48">
                    <c:v>Correos y telecomunicaciones</c:v>
                  </c:pt>
                  <c:pt idx="49">
                    <c:v>Saneamiento público de mercado</c:v>
                  </c:pt>
                  <c:pt idx="50">
                    <c:v>Fabricación de otro material de transporte</c:v>
                  </c:pt>
                  <c:pt idx="51">
                    <c:v>Actividades inmobiliarias. Alquiler imputado</c:v>
                  </c:pt>
                  <c:pt idx="52">
                    <c:v>Otras actividades empresariales</c:v>
                  </c:pt>
                  <c:pt idx="53">
                    <c:v>Intermediación financiera</c:v>
                  </c:pt>
                  <c:pt idx="54">
                    <c:v>Educación de mercado</c:v>
                  </c:pt>
                  <c:pt idx="55">
                    <c:v>Actividades asociativas de no mercado de las ISFLSH</c:v>
                  </c:pt>
                  <c:pt idx="56">
                    <c:v>Saneamiento público de no mercado de las AAPP</c:v>
                  </c:pt>
                  <c:pt idx="57">
                    <c:v>Fabricación de material electrónico</c:v>
                  </c:pt>
                  <c:pt idx="58">
                    <c:v>Instrumentos médico-quirúrgicos y de precisión</c:v>
                  </c:pt>
                  <c:pt idx="59">
                    <c:v>Actividades informáticas</c:v>
                  </c:pt>
                  <c:pt idx="60">
                    <c:v>Actividades asociativas de mercado</c:v>
                  </c:pt>
                  <c:pt idx="61">
                    <c:v>Alquiler de maquinaria y enseres domésticos</c:v>
                  </c:pt>
                  <c:pt idx="62">
                    <c:v>Investigación y desarrollo</c:v>
                  </c:pt>
                  <c:pt idx="63">
                    <c:v>Máquinas de oficina y equipos informáticos</c:v>
                  </c:pt>
                  <c:pt idx="64">
                    <c:v>Hogares que emplean personal doméstico</c:v>
                  </c:pt>
                  <c:pt idx="65">
                    <c:v>Industria del tabaco</c:v>
                  </c:pt>
                  <c:pt idx="66">
                    <c:v>Seguros y planes de pensiones</c:v>
                  </c:pt>
                  <c:pt idx="67">
                    <c:v>Actividades auxiliares </c:v>
                  </c:pt>
                </c:lvl>
                <c:lvl>
                  <c:pt idx="0">
                    <c:v>9</c:v>
                  </c:pt>
                  <c:pt idx="1">
                    <c:v>43</c:v>
                  </c:pt>
                  <c:pt idx="2">
                    <c:v>1</c:v>
                  </c:pt>
                  <c:pt idx="3">
                    <c:v>3</c:v>
                  </c:pt>
                  <c:pt idx="4">
                    <c:v>10</c:v>
                  </c:pt>
                  <c:pt idx="5">
                    <c:v>28</c:v>
                  </c:pt>
                  <c:pt idx="6">
                    <c:v>8</c:v>
                  </c:pt>
                  <c:pt idx="7">
                    <c:v>40</c:v>
                  </c:pt>
                  <c:pt idx="8">
                    <c:v>29</c:v>
                  </c:pt>
                  <c:pt idx="9">
                    <c:v>44</c:v>
                  </c:pt>
                  <c:pt idx="10">
                    <c:v>27</c:v>
                  </c:pt>
                  <c:pt idx="11">
                    <c:v>23</c:v>
                  </c:pt>
                  <c:pt idx="12">
                    <c:v>39</c:v>
                  </c:pt>
                  <c:pt idx="13">
                    <c:v>42</c:v>
                  </c:pt>
                  <c:pt idx="14">
                    <c:v>26</c:v>
                  </c:pt>
                  <c:pt idx="15">
                    <c:v>25</c:v>
                  </c:pt>
                  <c:pt idx="16">
                    <c:v>21</c:v>
                  </c:pt>
                  <c:pt idx="17">
                    <c:v>14</c:v>
                  </c:pt>
                  <c:pt idx="18">
                    <c:v>45</c:v>
                  </c:pt>
                  <c:pt idx="19">
                    <c:v>17</c:v>
                  </c:pt>
                  <c:pt idx="20">
                    <c:v>12</c:v>
                  </c:pt>
                  <c:pt idx="21">
                    <c:v>7</c:v>
                  </c:pt>
                  <c:pt idx="22">
                    <c:v>15</c:v>
                  </c:pt>
                  <c:pt idx="23">
                    <c:v>20</c:v>
                  </c:pt>
                  <c:pt idx="24">
                    <c:v>41</c:v>
                  </c:pt>
                  <c:pt idx="25">
                    <c:v>2</c:v>
                  </c:pt>
                  <c:pt idx="26">
                    <c:v>4</c:v>
                  </c:pt>
                  <c:pt idx="27">
                    <c:v>46</c:v>
                  </c:pt>
                  <c:pt idx="28">
                    <c:v>6</c:v>
                  </c:pt>
                  <c:pt idx="29">
                    <c:v>13</c:v>
                  </c:pt>
                  <c:pt idx="30">
                    <c:v>11</c:v>
                  </c:pt>
                  <c:pt idx="31">
                    <c:v>30</c:v>
                  </c:pt>
                  <c:pt idx="32">
                    <c:v>31</c:v>
                  </c:pt>
                  <c:pt idx="33">
                    <c:v>60</c:v>
                  </c:pt>
                  <c:pt idx="34">
                    <c:v>64</c:v>
                  </c:pt>
                  <c:pt idx="35">
                    <c:v>5</c:v>
                  </c:pt>
                  <c:pt idx="36">
                    <c:v>18</c:v>
                  </c:pt>
                  <c:pt idx="37">
                    <c:v>57</c:v>
                  </c:pt>
                  <c:pt idx="38">
                    <c:v>38</c:v>
                  </c:pt>
                  <c:pt idx="39">
                    <c:v>24</c:v>
                  </c:pt>
                  <c:pt idx="40">
                    <c:v>62</c:v>
                  </c:pt>
                  <c:pt idx="41">
                    <c:v>36</c:v>
                  </c:pt>
                  <c:pt idx="42">
                    <c:v>19</c:v>
                  </c:pt>
                  <c:pt idx="43">
                    <c:v>22</c:v>
                  </c:pt>
                  <c:pt idx="44">
                    <c:v>33</c:v>
                  </c:pt>
                  <c:pt idx="45">
                    <c:v>61</c:v>
                  </c:pt>
                  <c:pt idx="46">
                    <c:v>67</c:v>
                  </c:pt>
                  <c:pt idx="47">
                    <c:v>63</c:v>
                  </c:pt>
                  <c:pt idx="48">
                    <c:v>47</c:v>
                  </c:pt>
                  <c:pt idx="49">
                    <c:v>58</c:v>
                  </c:pt>
                  <c:pt idx="50">
                    <c:v>37</c:v>
                  </c:pt>
                  <c:pt idx="51">
                    <c:v>51</c:v>
                  </c:pt>
                  <c:pt idx="52">
                    <c:v>55</c:v>
                  </c:pt>
                  <c:pt idx="53">
                    <c:v>48</c:v>
                  </c:pt>
                  <c:pt idx="54">
                    <c:v>56</c:v>
                  </c:pt>
                  <c:pt idx="55">
                    <c:v>66</c:v>
                  </c:pt>
                  <c:pt idx="56">
                    <c:v>65</c:v>
                  </c:pt>
                  <c:pt idx="57">
                    <c:v>34</c:v>
                  </c:pt>
                  <c:pt idx="58">
                    <c:v>35</c:v>
                  </c:pt>
                  <c:pt idx="59">
                    <c:v>53</c:v>
                  </c:pt>
                  <c:pt idx="60">
                    <c:v>59</c:v>
                  </c:pt>
                  <c:pt idx="61">
                    <c:v>52</c:v>
                  </c:pt>
                  <c:pt idx="62">
                    <c:v>54</c:v>
                  </c:pt>
                  <c:pt idx="63">
                    <c:v>32</c:v>
                  </c:pt>
                  <c:pt idx="64">
                    <c:v>68</c:v>
                  </c:pt>
                  <c:pt idx="65">
                    <c:v>16</c:v>
                  </c:pt>
                  <c:pt idx="66">
                    <c:v>49</c:v>
                  </c:pt>
                  <c:pt idx="67">
                    <c:v>50</c:v>
                  </c:pt>
                </c:lvl>
              </c:multiLvlStrCache>
            </c:multiLvlStrRef>
          </c:cat>
          <c:val>
            <c:numRef>
              <c:f>'SOx (2) 7 nomes en ingles'!$M$5:$M$72</c:f>
              <c:numCache>
                <c:formatCode>0%</c:formatCode>
                <c:ptCount val="68"/>
                <c:pt idx="0">
                  <c:v>0.23361898164802394</c:v>
                </c:pt>
                <c:pt idx="1">
                  <c:v>0.16051369526737524</c:v>
                </c:pt>
                <c:pt idx="2">
                  <c:v>0.15488630073540252</c:v>
                </c:pt>
                <c:pt idx="3">
                  <c:v>4.70255883086447E-2</c:v>
                </c:pt>
                <c:pt idx="4">
                  <c:v>4.6392558160404877E-2</c:v>
                </c:pt>
                <c:pt idx="5">
                  <c:v>4.6013589314327343E-2</c:v>
                </c:pt>
                <c:pt idx="6">
                  <c:v>4.2879773096778859E-2</c:v>
                </c:pt>
                <c:pt idx="7">
                  <c:v>2.6969088433340671E-2</c:v>
                </c:pt>
                <c:pt idx="8">
                  <c:v>2.6286953673056786E-2</c:v>
                </c:pt>
                <c:pt idx="9">
                  <c:v>2.5609163720163218E-2</c:v>
                </c:pt>
                <c:pt idx="10">
                  <c:v>2.5461007479301159E-2</c:v>
                </c:pt>
                <c:pt idx="11">
                  <c:v>2.3489766675153595E-2</c:v>
                </c:pt>
                <c:pt idx="12">
                  <c:v>2.0491849575816533E-2</c:v>
                </c:pt>
                <c:pt idx="13">
                  <c:v>1.4387954187031968E-2</c:v>
                </c:pt>
                <c:pt idx="14">
                  <c:v>1.3002141499661344E-2</c:v>
                </c:pt>
                <c:pt idx="15">
                  <c:v>1.2386397667030103E-2</c:v>
                </c:pt>
                <c:pt idx="16">
                  <c:v>1.2088123121413909E-2</c:v>
                </c:pt>
                <c:pt idx="17">
                  <c:v>9.3462261137136245E-3</c:v>
                </c:pt>
                <c:pt idx="18">
                  <c:v>7.7905603449999524E-3</c:v>
                </c:pt>
                <c:pt idx="19">
                  <c:v>6.414673631103273E-3</c:v>
                </c:pt>
                <c:pt idx="20">
                  <c:v>4.7102470631568772E-3</c:v>
                </c:pt>
                <c:pt idx="21">
                  <c:v>4.2387940900192045E-3</c:v>
                </c:pt>
                <c:pt idx="22">
                  <c:v>3.5487936904921654E-3</c:v>
                </c:pt>
                <c:pt idx="23">
                  <c:v>3.3176949232663617E-3</c:v>
                </c:pt>
                <c:pt idx="24">
                  <c:v>2.9426135315705048E-3</c:v>
                </c:pt>
                <c:pt idx="25">
                  <c:v>2.8649659931925591E-3</c:v>
                </c:pt>
                <c:pt idx="26">
                  <c:v>2.2957962250575534E-3</c:v>
                </c:pt>
                <c:pt idx="27">
                  <c:v>2.2850479932068142E-3</c:v>
                </c:pt>
                <c:pt idx="28">
                  <c:v>2.2462654208076343E-3</c:v>
                </c:pt>
                <c:pt idx="29">
                  <c:v>1.8777184324160372E-3</c:v>
                </c:pt>
                <c:pt idx="30">
                  <c:v>1.739660879093571E-3</c:v>
                </c:pt>
                <c:pt idx="31">
                  <c:v>1.6631922690235254E-3</c:v>
                </c:pt>
                <c:pt idx="32">
                  <c:v>1.1244361526209184E-3</c:v>
                </c:pt>
                <c:pt idx="33">
                  <c:v>1.0829574837180045E-3</c:v>
                </c:pt>
                <c:pt idx="34">
                  <c:v>8.8983023702941507E-4</c:v>
                </c:pt>
                <c:pt idx="35">
                  <c:v>7.4817583261716641E-4</c:v>
                </c:pt>
                <c:pt idx="36">
                  <c:v>6.430314937708498E-4</c:v>
                </c:pt>
                <c:pt idx="37">
                  <c:v>6.2824546515663189E-4</c:v>
                </c:pt>
                <c:pt idx="38">
                  <c:v>6.1609368795071946E-4</c:v>
                </c:pt>
                <c:pt idx="39">
                  <c:v>5.7177665256921651E-4</c:v>
                </c:pt>
                <c:pt idx="40">
                  <c:v>5.4223196231487883E-4</c:v>
                </c:pt>
                <c:pt idx="41">
                  <c:v>5.3788715492453514E-4</c:v>
                </c:pt>
                <c:pt idx="42">
                  <c:v>5.3354234753419318E-4</c:v>
                </c:pt>
                <c:pt idx="43">
                  <c:v>4.1014981764843491E-4</c:v>
                </c:pt>
                <c:pt idx="44">
                  <c:v>3.4758459122748625E-4</c:v>
                </c:pt>
                <c:pt idx="45">
                  <c:v>3.0729904186744378E-4</c:v>
                </c:pt>
                <c:pt idx="46">
                  <c:v>2.9392647544321135E-4</c:v>
                </c:pt>
                <c:pt idx="47">
                  <c:v>2.6432180081634594E-4</c:v>
                </c:pt>
                <c:pt idx="48">
                  <c:v>2.5808155898640871E-4</c:v>
                </c:pt>
                <c:pt idx="49">
                  <c:v>2.0414790217726896E-4</c:v>
                </c:pt>
                <c:pt idx="50">
                  <c:v>1.9725425552159895E-4</c:v>
                </c:pt>
                <c:pt idx="51">
                  <c:v>1.8803254451765431E-4</c:v>
                </c:pt>
                <c:pt idx="52">
                  <c:v>1.6893569003828131E-4</c:v>
                </c:pt>
                <c:pt idx="53">
                  <c:v>1.5206825866202585E-4</c:v>
                </c:pt>
                <c:pt idx="54">
                  <c:v>1.3105567170492067E-4</c:v>
                </c:pt>
                <c:pt idx="55">
                  <c:v>1.0325031818034194E-4</c:v>
                </c:pt>
                <c:pt idx="56">
                  <c:v>1.0283156455519082E-4</c:v>
                </c:pt>
                <c:pt idx="57">
                  <c:v>4.1710150947298517E-5</c:v>
                </c:pt>
                <c:pt idx="58">
                  <c:v>4.1710150947298517E-5</c:v>
                </c:pt>
                <c:pt idx="59">
                  <c:v>2.7161355428020369E-5</c:v>
                </c:pt>
                <c:pt idx="60">
                  <c:v>2.3246336112005047E-5</c:v>
                </c:pt>
                <c:pt idx="61">
                  <c:v>1.91270303482174E-5</c:v>
                </c:pt>
                <c:pt idx="62">
                  <c:v>1.0369043228536483E-5</c:v>
                </c:pt>
                <c:pt idx="63">
                  <c:v>4.3448073903435881E-6</c:v>
                </c:pt>
                <c:pt idx="64">
                  <c:v>0</c:v>
                </c:pt>
                <c:pt idx="65">
                  <c:v>0</c:v>
                </c:pt>
                <c:pt idx="66">
                  <c:v>0</c:v>
                </c:pt>
                <c:pt idx="67">
                  <c:v>0</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58142967423189762"/>
          <c:y val="2.6016260162601636E-2"/>
          <c:w val="0.4115456502193281"/>
          <c:h val="0.96747967479674801"/>
        </c:manualLayout>
      </c:layout>
      <c:overlay val="0"/>
      <c:txPr>
        <a:bodyPr/>
        <a:lstStyle/>
        <a:p>
          <a:pPr>
            <a:defRPr sz="700">
              <a:latin typeface="Arial Narrow" pitchFamily="34" charset="0"/>
            </a:defRPr>
          </a:pPr>
          <a:endParaRPr lang="en-US"/>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a:pPr>
            <a:r>
              <a:rPr lang="es-ES"/>
              <a:t>CO2</a:t>
            </a:r>
          </a:p>
        </c:rich>
      </c:tx>
      <c:layout>
        <c:manualLayout>
          <c:xMode val="edge"/>
          <c:yMode val="edge"/>
          <c:x val="0.19953791243222693"/>
          <c:y val="5.2032520325203523E-2"/>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6007834757834914E-3"/>
          <c:y val="0.14308943089431"/>
          <c:w val="0.56435654885357733"/>
          <c:h val="0.85691056910569108"/>
        </c:manualLayout>
      </c:layout>
      <c:pie3DChart>
        <c:varyColors val="1"/>
        <c:ser>
          <c:idx val="0"/>
          <c:order val="0"/>
          <c:dLbls>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Pos val="inEnd"/>
            <c:showLegendKey val="0"/>
            <c:showVal val="1"/>
            <c:showCatName val="0"/>
            <c:showSerName val="0"/>
            <c:showPercent val="0"/>
            <c:showBubbleSize val="0"/>
            <c:showLeaderLines val="1"/>
          </c:dLbls>
          <c:cat>
            <c:multiLvlStrRef>
              <c:f>'SOx (2) 7 nomes en ingles'!$U$5:$V$72</c:f>
              <c:multiLvlStrCache>
                <c:ptCount val="68"/>
                <c:lvl>
                  <c:pt idx="0">
                    <c:v>Production and distribution of electricity</c:v>
                  </c:pt>
                  <c:pt idx="1">
                    <c:v>Rail, land and sea transport</c:v>
                  </c:pt>
                  <c:pt idx="2">
                    <c:v>Other mineral products manufacture</c:v>
                  </c:pt>
                  <c:pt idx="3">
                    <c:v>Coke, refining and nuclear fuels</c:v>
                  </c:pt>
                  <c:pt idx="4">
                    <c:v>Production and distribution of gas</c:v>
                  </c:pt>
                  <c:pt idx="5">
                    <c:v>Metallurgy</c:v>
                  </c:pt>
                  <c:pt idx="6">
                    <c:v>Ceramic industries</c:v>
                  </c:pt>
                  <c:pt idx="7">
                    <c:v>Agriculture, livestock and hunt</c:v>
                  </c:pt>
                  <c:pt idx="8">
                    <c:v>Transporte aéreo y espacial</c:v>
                  </c:pt>
                  <c:pt idx="9">
                    <c:v>Industria química</c:v>
                  </c:pt>
                  <c:pt idx="10">
                    <c:v>Fabricación de vidrio y productos de vidrio</c:v>
                  </c:pt>
                  <c:pt idx="11">
                    <c:v>Fabricación de cemento, cal y yeso</c:v>
                  </c:pt>
                  <c:pt idx="12">
                    <c:v>Venta y reparo de vehículos y combustible</c:v>
                  </c:pt>
                  <c:pt idx="13">
                    <c:v>Pesca y acuicultura </c:v>
                  </c:pt>
                  <c:pt idx="14">
                    <c:v>Industria del papel</c:v>
                  </c:pt>
                  <c:pt idx="15">
                    <c:v>Construcción</c:v>
                  </c:pt>
                  <c:pt idx="16">
                    <c:v>Otras industrias alimenticias</c:v>
                  </c:pt>
                  <c:pt idx="17">
                    <c:v>Restauración</c:v>
                  </c:pt>
                  <c:pt idx="18">
                    <c:v>Industria textil</c:v>
                  </c:pt>
                  <c:pt idx="19">
                    <c:v>Industria cárnica</c:v>
                  </c:pt>
                  <c:pt idx="20">
                    <c:v>Actividades anexas a los transportes</c:v>
                  </c:pt>
                  <c:pt idx="21">
                    <c:v>Extracción de antracita, hulla, lignito y turba</c:v>
                  </c:pt>
                  <c:pt idx="22">
                    <c:v>Elaboración de bebidas</c:v>
                  </c:pt>
                  <c:pt idx="23">
                    <c:v>Administración pública</c:v>
                  </c:pt>
                  <c:pt idx="24">
                    <c:v>Captación, depuración y distribución de agua</c:v>
                  </c:pt>
                  <c:pt idx="25">
                    <c:v>Sanidad y servicios sociales de no mercado</c:v>
                  </c:pt>
                  <c:pt idx="26">
                    <c:v>Actividades recreativas, culturales y deportivas de mercado</c:v>
                  </c:pt>
                  <c:pt idx="27">
                    <c:v>Extracción de minerales no metálicos </c:v>
                  </c:pt>
                  <c:pt idx="28">
                    <c:v>Industrias lácteas</c:v>
                  </c:pt>
                  <c:pt idx="29">
                    <c:v>Alojamiento</c:v>
                  </c:pt>
                  <c:pt idx="30">
                    <c:v>Industria de la madera y el corcho</c:v>
                  </c:pt>
                  <c:pt idx="31">
                    <c:v>Fabricación de productos metálicos</c:v>
                  </c:pt>
                  <c:pt idx="32">
                    <c:v>Sanidad y servicios sociales de mercado</c:v>
                  </c:pt>
                  <c:pt idx="33">
                    <c:v>Educación de no mercado </c:v>
                  </c:pt>
                  <c:pt idx="34">
                    <c:v>Extracción de crudos de petróleo y  gas natural. Extracción de uranio y torio</c:v>
                  </c:pt>
                  <c:pt idx="35">
                    <c:v>Actividades de agencias de viajes</c:v>
                  </c:pt>
                  <c:pt idx="36">
                    <c:v>Maquinaria y equipo mecánico</c:v>
                  </c:pt>
                  <c:pt idx="37">
                    <c:v>Actividades inmobiliarias. Alquiler imputado</c:v>
                  </c:pt>
                  <c:pt idx="38">
                    <c:v>Correos y telecomunicaciones</c:v>
                  </c:pt>
                  <c:pt idx="39">
                    <c:v>Otras actividades empresariales</c:v>
                  </c:pt>
                  <c:pt idx="40">
                    <c:v>Muebles y otras industrias manufactureras. Reciclaje.</c:v>
                  </c:pt>
                  <c:pt idx="41">
                    <c:v>Fabricación de vehículos de motor y remolques </c:v>
                  </c:pt>
                  <c:pt idx="42">
                    <c:v>Intermediación financiera</c:v>
                  </c:pt>
                  <c:pt idx="43">
                    <c:v>Edición y  artes gráficas</c:v>
                  </c:pt>
                  <c:pt idx="44">
                    <c:v>Educación de mercado</c:v>
                  </c:pt>
                  <c:pt idx="45">
                    <c:v>Extracción de minerales metálicos</c:v>
                  </c:pt>
                  <c:pt idx="46">
                    <c:v>Actividades diversas de servicios personales</c:v>
                  </c:pt>
                  <c:pt idx="47">
                    <c:v>Actividades recreativas y culturales de no mercado</c:v>
                  </c:pt>
                  <c:pt idx="48">
                    <c:v>Industria de la confección y la peletería</c:v>
                  </c:pt>
                  <c:pt idx="49">
                    <c:v>Industria del caucho y materias plásticas</c:v>
                  </c:pt>
                  <c:pt idx="50">
                    <c:v>Industria del cuero y del calzado</c:v>
                  </c:pt>
                  <c:pt idx="51">
                    <c:v>Selvicultura y explotación forestal </c:v>
                  </c:pt>
                  <c:pt idx="52">
                    <c:v>Fabricación de maquinaria y material eléctrico</c:v>
                  </c:pt>
                  <c:pt idx="53">
                    <c:v>Saneamiento público de mercado</c:v>
                  </c:pt>
                  <c:pt idx="54">
                    <c:v>Fabricación de otro material de transporte</c:v>
                  </c:pt>
                  <c:pt idx="55">
                    <c:v>Actividades asociativas de no mercado de las ISFLSH</c:v>
                  </c:pt>
                  <c:pt idx="56">
                    <c:v>Saneamiento público de no mercado de las AAPP</c:v>
                  </c:pt>
                  <c:pt idx="57">
                    <c:v>Actividades informáticas</c:v>
                  </c:pt>
                  <c:pt idx="58">
                    <c:v>Alquiler de maquinaria y enseres domésticos</c:v>
                  </c:pt>
                  <c:pt idx="59">
                    <c:v>Investigación y desarrollo</c:v>
                  </c:pt>
                  <c:pt idx="60">
                    <c:v>Actividades asociativas de mercado</c:v>
                  </c:pt>
                  <c:pt idx="61">
                    <c:v>Fabricación de material electrónico</c:v>
                  </c:pt>
                  <c:pt idx="62">
                    <c:v>Instrumentos médico-quirúrgicos y de precisión</c:v>
                  </c:pt>
                  <c:pt idx="63">
                    <c:v>Máquinas de oficina y equipos informáticos</c:v>
                  </c:pt>
                  <c:pt idx="64">
                    <c:v>Hogares que emplean personal doméstico</c:v>
                  </c:pt>
                  <c:pt idx="65">
                    <c:v>Industria del tabaco</c:v>
                  </c:pt>
                  <c:pt idx="66">
                    <c:v>Seguros y planes de pensiones</c:v>
                  </c:pt>
                  <c:pt idx="67">
                    <c:v>Actividades auxiliares </c:v>
                  </c:pt>
                </c:lvl>
                <c:lvl>
                  <c:pt idx="0">
                    <c:v>9</c:v>
                  </c:pt>
                  <c:pt idx="1">
                    <c:v>43</c:v>
                  </c:pt>
                  <c:pt idx="2">
                    <c:v>28</c:v>
                  </c:pt>
                  <c:pt idx="3">
                    <c:v>8</c:v>
                  </c:pt>
                  <c:pt idx="4">
                    <c:v>10</c:v>
                  </c:pt>
                  <c:pt idx="5">
                    <c:v>29</c:v>
                  </c:pt>
                  <c:pt idx="6">
                    <c:v>27</c:v>
                  </c:pt>
                  <c:pt idx="7">
                    <c:v>1</c:v>
                  </c:pt>
                  <c:pt idx="8">
                    <c:v>44</c:v>
                  </c:pt>
                  <c:pt idx="9">
                    <c:v>23</c:v>
                  </c:pt>
                  <c:pt idx="10">
                    <c:v>26</c:v>
                  </c:pt>
                  <c:pt idx="11">
                    <c:v>25</c:v>
                  </c:pt>
                  <c:pt idx="12">
                    <c:v>40</c:v>
                  </c:pt>
                  <c:pt idx="13">
                    <c:v>3</c:v>
                  </c:pt>
                  <c:pt idx="14">
                    <c:v>21</c:v>
                  </c:pt>
                  <c:pt idx="15">
                    <c:v>39</c:v>
                  </c:pt>
                  <c:pt idx="16">
                    <c:v>14</c:v>
                  </c:pt>
                  <c:pt idx="17">
                    <c:v>42</c:v>
                  </c:pt>
                  <c:pt idx="18">
                    <c:v>17</c:v>
                  </c:pt>
                  <c:pt idx="19">
                    <c:v>12</c:v>
                  </c:pt>
                  <c:pt idx="20">
                    <c:v>45</c:v>
                  </c:pt>
                  <c:pt idx="21">
                    <c:v>4</c:v>
                  </c:pt>
                  <c:pt idx="22">
                    <c:v>15</c:v>
                  </c:pt>
                  <c:pt idx="23">
                    <c:v>62</c:v>
                  </c:pt>
                  <c:pt idx="24">
                    <c:v>11</c:v>
                  </c:pt>
                  <c:pt idx="25">
                    <c:v>64</c:v>
                  </c:pt>
                  <c:pt idx="26">
                    <c:v>60</c:v>
                  </c:pt>
                  <c:pt idx="27">
                    <c:v>7</c:v>
                  </c:pt>
                  <c:pt idx="28">
                    <c:v>13</c:v>
                  </c:pt>
                  <c:pt idx="29">
                    <c:v>41</c:v>
                  </c:pt>
                  <c:pt idx="30">
                    <c:v>20</c:v>
                  </c:pt>
                  <c:pt idx="31">
                    <c:v>30</c:v>
                  </c:pt>
                  <c:pt idx="32">
                    <c:v>57</c:v>
                  </c:pt>
                  <c:pt idx="33">
                    <c:v>63</c:v>
                  </c:pt>
                  <c:pt idx="34">
                    <c:v>5</c:v>
                  </c:pt>
                  <c:pt idx="35">
                    <c:v>46</c:v>
                  </c:pt>
                  <c:pt idx="36">
                    <c:v>31</c:v>
                  </c:pt>
                  <c:pt idx="37">
                    <c:v>51</c:v>
                  </c:pt>
                  <c:pt idx="38">
                    <c:v>47</c:v>
                  </c:pt>
                  <c:pt idx="39">
                    <c:v>55</c:v>
                  </c:pt>
                  <c:pt idx="40">
                    <c:v>38</c:v>
                  </c:pt>
                  <c:pt idx="41">
                    <c:v>36</c:v>
                  </c:pt>
                  <c:pt idx="42">
                    <c:v>48</c:v>
                  </c:pt>
                  <c:pt idx="43">
                    <c:v>22</c:v>
                  </c:pt>
                  <c:pt idx="44">
                    <c:v>56</c:v>
                  </c:pt>
                  <c:pt idx="45">
                    <c:v>6</c:v>
                  </c:pt>
                  <c:pt idx="46">
                    <c:v>61</c:v>
                  </c:pt>
                  <c:pt idx="47">
                    <c:v>67</c:v>
                  </c:pt>
                  <c:pt idx="48">
                    <c:v>18</c:v>
                  </c:pt>
                  <c:pt idx="49">
                    <c:v>24</c:v>
                  </c:pt>
                  <c:pt idx="50">
                    <c:v>19</c:v>
                  </c:pt>
                  <c:pt idx="51">
                    <c:v>2</c:v>
                  </c:pt>
                  <c:pt idx="52">
                    <c:v>33</c:v>
                  </c:pt>
                  <c:pt idx="53">
                    <c:v>58</c:v>
                  </c:pt>
                  <c:pt idx="54">
                    <c:v>37</c:v>
                  </c:pt>
                  <c:pt idx="55">
                    <c:v>66</c:v>
                  </c:pt>
                  <c:pt idx="56">
                    <c:v>65</c:v>
                  </c:pt>
                  <c:pt idx="57">
                    <c:v>53</c:v>
                  </c:pt>
                  <c:pt idx="58">
                    <c:v>52</c:v>
                  </c:pt>
                  <c:pt idx="59">
                    <c:v>54</c:v>
                  </c:pt>
                  <c:pt idx="60">
                    <c:v>59</c:v>
                  </c:pt>
                  <c:pt idx="61">
                    <c:v>34</c:v>
                  </c:pt>
                  <c:pt idx="62">
                    <c:v>35</c:v>
                  </c:pt>
                  <c:pt idx="63">
                    <c:v>32</c:v>
                  </c:pt>
                  <c:pt idx="64">
                    <c:v>68</c:v>
                  </c:pt>
                  <c:pt idx="65">
                    <c:v>16</c:v>
                  </c:pt>
                  <c:pt idx="66">
                    <c:v>49</c:v>
                  </c:pt>
                  <c:pt idx="67">
                    <c:v>50</c:v>
                  </c:pt>
                </c:lvl>
              </c:multiLvlStrCache>
            </c:multiLvlStrRef>
          </c:cat>
          <c:val>
            <c:numRef>
              <c:f>'SOx (2) 7 nomes en ingles'!$W$5:$W$72</c:f>
              <c:numCache>
                <c:formatCode>0%</c:formatCode>
                <c:ptCount val="68"/>
                <c:pt idx="0">
                  <c:v>0.30583784847823875</c:v>
                </c:pt>
                <c:pt idx="1">
                  <c:v>8.9444674828989781E-2</c:v>
                </c:pt>
                <c:pt idx="2">
                  <c:v>8.6143841267967369E-2</c:v>
                </c:pt>
                <c:pt idx="3">
                  <c:v>8.1730595022888708E-2</c:v>
                </c:pt>
                <c:pt idx="4">
                  <c:v>6.0733935543631136E-2</c:v>
                </c:pt>
                <c:pt idx="5">
                  <c:v>5.3761016519242984E-2</c:v>
                </c:pt>
                <c:pt idx="6">
                  <c:v>4.7666548502368435E-2</c:v>
                </c:pt>
                <c:pt idx="7">
                  <c:v>3.3400838241866196E-2</c:v>
                </c:pt>
                <c:pt idx="8">
                  <c:v>2.980952342608216E-2</c:v>
                </c:pt>
                <c:pt idx="9">
                  <c:v>2.7740088655551842E-2</c:v>
                </c:pt>
                <c:pt idx="10">
                  <c:v>2.4341817932071776E-2</c:v>
                </c:pt>
                <c:pt idx="11">
                  <c:v>2.3189059806258707E-2</c:v>
                </c:pt>
                <c:pt idx="12">
                  <c:v>2.1080856923145059E-2</c:v>
                </c:pt>
                <c:pt idx="13">
                  <c:v>1.2654150746647256E-2</c:v>
                </c:pt>
                <c:pt idx="14">
                  <c:v>1.0810179686524941E-2</c:v>
                </c:pt>
                <c:pt idx="15">
                  <c:v>1.0685369418263391E-2</c:v>
                </c:pt>
                <c:pt idx="16">
                  <c:v>9.6917021933043707E-3</c:v>
                </c:pt>
                <c:pt idx="17">
                  <c:v>9.2922241055641026E-3</c:v>
                </c:pt>
                <c:pt idx="18">
                  <c:v>5.7291939269739174E-3</c:v>
                </c:pt>
                <c:pt idx="19">
                  <c:v>4.8843577330127596E-3</c:v>
                </c:pt>
                <c:pt idx="20">
                  <c:v>4.8345660429700505E-3</c:v>
                </c:pt>
                <c:pt idx="21">
                  <c:v>4.3401764253534021E-3</c:v>
                </c:pt>
                <c:pt idx="22">
                  <c:v>3.6799721272805295E-3</c:v>
                </c:pt>
                <c:pt idx="23">
                  <c:v>2.9914203005914431E-3</c:v>
                </c:pt>
                <c:pt idx="24">
                  <c:v>2.1982711764776995E-3</c:v>
                </c:pt>
                <c:pt idx="25">
                  <c:v>2.1593520186353595E-3</c:v>
                </c:pt>
                <c:pt idx="26">
                  <c:v>2.0671771181388758E-3</c:v>
                </c:pt>
                <c:pt idx="27">
                  <c:v>1.9929381544990109E-3</c:v>
                </c:pt>
                <c:pt idx="28">
                  <c:v>1.9471268540306721E-3</c:v>
                </c:pt>
                <c:pt idx="29">
                  <c:v>1.9004386611171939E-3</c:v>
                </c:pt>
                <c:pt idx="30">
                  <c:v>1.7916312702061779E-3</c:v>
                </c:pt>
                <c:pt idx="31">
                  <c:v>1.5943505235992115E-3</c:v>
                </c:pt>
                <c:pt idx="32">
                  <c:v>1.5245639639234207E-3</c:v>
                </c:pt>
                <c:pt idx="33">
                  <c:v>1.458844401319262E-3</c:v>
                </c:pt>
                <c:pt idx="34">
                  <c:v>1.4534357045942275E-3</c:v>
                </c:pt>
                <c:pt idx="35">
                  <c:v>1.4180257831652265E-3</c:v>
                </c:pt>
                <c:pt idx="36">
                  <c:v>1.2561549579872553E-3</c:v>
                </c:pt>
                <c:pt idx="37">
                  <c:v>1.0377607190627486E-3</c:v>
                </c:pt>
                <c:pt idx="38">
                  <c:v>9.3406394311873009E-4</c:v>
                </c:pt>
                <c:pt idx="39">
                  <c:v>9.3236425438591422E-4</c:v>
                </c:pt>
                <c:pt idx="40">
                  <c:v>8.9782870394601935E-4</c:v>
                </c:pt>
                <c:pt idx="41">
                  <c:v>8.9380256626016123E-4</c:v>
                </c:pt>
                <c:pt idx="42">
                  <c:v>8.3743663865817094E-4</c:v>
                </c:pt>
                <c:pt idx="43">
                  <c:v>7.9717526179960512E-4</c:v>
                </c:pt>
                <c:pt idx="44">
                  <c:v>7.233222244150075E-4</c:v>
                </c:pt>
                <c:pt idx="45">
                  <c:v>7.0860023271075928E-4</c:v>
                </c:pt>
                <c:pt idx="46">
                  <c:v>5.8658032039584002E-4</c:v>
                </c:pt>
                <c:pt idx="47">
                  <c:v>5.6105442142143286E-4</c:v>
                </c:pt>
                <c:pt idx="48">
                  <c:v>5.3547631221892628E-4</c:v>
                </c:pt>
                <c:pt idx="49">
                  <c:v>5.153456237896424E-4</c:v>
                </c:pt>
                <c:pt idx="50">
                  <c:v>4.8716265998864758E-4</c:v>
                </c:pt>
                <c:pt idx="51">
                  <c:v>4.0663990627151555E-4</c:v>
                </c:pt>
                <c:pt idx="52">
                  <c:v>3.9456149321394568E-4</c:v>
                </c:pt>
                <c:pt idx="53">
                  <c:v>3.8968277004565569E-4</c:v>
                </c:pt>
                <c:pt idx="54">
                  <c:v>2.7377736263824832E-4</c:v>
                </c:pt>
                <c:pt idx="55">
                  <c:v>1.9708686480487825E-4</c:v>
                </c:pt>
                <c:pt idx="56">
                  <c:v>1.9628753710728664E-4</c:v>
                </c:pt>
                <c:pt idx="57">
                  <c:v>1.4990483595277225E-4</c:v>
                </c:pt>
                <c:pt idx="58">
                  <c:v>1.0556300675831906E-4</c:v>
                </c:pt>
                <c:pt idx="59">
                  <c:v>5.7227251720929934E-5</c:v>
                </c:pt>
                <c:pt idx="60">
                  <c:v>4.4373204686044186E-5</c:v>
                </c:pt>
                <c:pt idx="61">
                  <c:v>3.6235239172709389E-5</c:v>
                </c:pt>
                <c:pt idx="62">
                  <c:v>3.6235239172709389E-5</c:v>
                </c:pt>
                <c:pt idx="63">
                  <c:v>2.8182963800996086E-5</c:v>
                </c:pt>
                <c:pt idx="64">
                  <c:v>0</c:v>
                </c:pt>
                <c:pt idx="65">
                  <c:v>0</c:v>
                </c:pt>
                <c:pt idx="66">
                  <c:v>0</c:v>
                </c:pt>
                <c:pt idx="67">
                  <c:v>0</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58142967423189762"/>
          <c:y val="2.6016260162601636E-2"/>
          <c:w val="0.4115456502193281"/>
          <c:h val="0.96747967479674801"/>
        </c:manualLayout>
      </c:layout>
      <c:overlay val="0"/>
      <c:txPr>
        <a:bodyPr/>
        <a:lstStyle/>
        <a:p>
          <a:pPr>
            <a:defRPr sz="700">
              <a:latin typeface="Arial Narrow" pitchFamily="34" charset="0"/>
            </a:defRPr>
          </a:pPr>
          <a:endParaRPr lang="en-US"/>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a:pPr>
            <a:r>
              <a:rPr lang="es-ES"/>
              <a:t>PM10</a:t>
            </a:r>
          </a:p>
        </c:rich>
      </c:tx>
      <c:layout>
        <c:manualLayout>
          <c:xMode val="edge"/>
          <c:yMode val="edge"/>
          <c:x val="0.18101953518785988"/>
          <c:y val="5.2032520325203523E-2"/>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6007834757834914E-3"/>
          <c:y val="0.14308943089431006"/>
          <c:w val="0.56435654885357733"/>
          <c:h val="0.85691056910569108"/>
        </c:manualLayout>
      </c:layout>
      <c:pie3DChart>
        <c:varyColors val="1"/>
        <c:ser>
          <c:idx val="0"/>
          <c:order val="0"/>
          <c:dLbls>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Pos val="inEnd"/>
            <c:showLegendKey val="0"/>
            <c:showVal val="1"/>
            <c:showCatName val="0"/>
            <c:showSerName val="0"/>
            <c:showPercent val="0"/>
            <c:showBubbleSize val="0"/>
            <c:showLeaderLines val="1"/>
          </c:dLbls>
          <c:cat>
            <c:multiLvlStrRef>
              <c:f>'SOx (2) 7 nomes en ingles'!$AE$5:$AF$72</c:f>
              <c:multiLvlStrCache>
                <c:ptCount val="68"/>
                <c:lvl>
                  <c:pt idx="0">
                    <c:v>Agriculture, livestock and hunt</c:v>
                  </c:pt>
                  <c:pt idx="1">
                    <c:v>Production and distribution of electricity</c:v>
                  </c:pt>
                  <c:pt idx="2">
                    <c:v>Rail, land and sea transport</c:v>
                  </c:pt>
                  <c:pt idx="3">
                    <c:v>Other mineral products manufacture</c:v>
                  </c:pt>
                  <c:pt idx="4">
                    <c:v>Metallurgy</c:v>
                  </c:pt>
                  <c:pt idx="5">
                    <c:v>Coke, refining and nuclear fuels</c:v>
                  </c:pt>
                  <c:pt idx="6">
                    <c:v>Ceramic industries</c:v>
                  </c:pt>
                  <c:pt idx="7">
                    <c:v>Production and distribution of gas</c:v>
                  </c:pt>
                  <c:pt idx="8">
                    <c:v>Construcción</c:v>
                  </c:pt>
                  <c:pt idx="9">
                    <c:v>Venta y reparo de vehículos y combustible</c:v>
                  </c:pt>
                  <c:pt idx="10">
                    <c:v>Fabricación de vidrio y productos de vidrio</c:v>
                  </c:pt>
                  <c:pt idx="11">
                    <c:v>Fabricación de cemento, cal y yeso</c:v>
                  </c:pt>
                  <c:pt idx="12">
                    <c:v>Industria química</c:v>
                  </c:pt>
                  <c:pt idx="13">
                    <c:v>Extracción de antracita, hulla, lignito y turba</c:v>
                  </c:pt>
                  <c:pt idx="14">
                    <c:v>Actividades anexas a los transportes</c:v>
                  </c:pt>
                  <c:pt idx="15">
                    <c:v>Industria del papel</c:v>
                  </c:pt>
                  <c:pt idx="16">
                    <c:v>Restauración</c:v>
                  </c:pt>
                  <c:pt idx="17">
                    <c:v>Otras industrias alimenticias</c:v>
                  </c:pt>
                  <c:pt idx="18">
                    <c:v>Industria textil</c:v>
                  </c:pt>
                  <c:pt idx="19">
                    <c:v>Extracción de minerales no metálicos </c:v>
                  </c:pt>
                  <c:pt idx="20">
                    <c:v>Industria de la madera y el corcho</c:v>
                  </c:pt>
                  <c:pt idx="21">
                    <c:v>Extracción de minerales metálicos</c:v>
                  </c:pt>
                  <c:pt idx="22">
                    <c:v>Actividades de agencias de viajes</c:v>
                  </c:pt>
                  <c:pt idx="23">
                    <c:v>Industria cárnica</c:v>
                  </c:pt>
                  <c:pt idx="24">
                    <c:v>Elaboración de bebidas</c:v>
                  </c:pt>
                  <c:pt idx="25">
                    <c:v>Pesca y acuicultura </c:v>
                  </c:pt>
                  <c:pt idx="26">
                    <c:v>Alojamiento</c:v>
                  </c:pt>
                  <c:pt idx="27">
                    <c:v>Industrias lácteas</c:v>
                  </c:pt>
                  <c:pt idx="28">
                    <c:v>Selvicultura y explotación forestal </c:v>
                  </c:pt>
                  <c:pt idx="29">
                    <c:v>Administración pública</c:v>
                  </c:pt>
                  <c:pt idx="30">
                    <c:v>Captación, depuración y distribución de agua</c:v>
                  </c:pt>
                  <c:pt idx="31">
                    <c:v>Extracción de crudos de petróleo y  gas natural. Extracción de uranio y torio</c:v>
                  </c:pt>
                  <c:pt idx="32">
                    <c:v>Sanidad y servicios sociales de no mercado</c:v>
                  </c:pt>
                  <c:pt idx="33">
                    <c:v>Maquinaria y equipo mecánico</c:v>
                  </c:pt>
                  <c:pt idx="34">
                    <c:v>Fabricación de productos metálicos</c:v>
                  </c:pt>
                  <c:pt idx="35">
                    <c:v>Transporte aéreo y espacial</c:v>
                  </c:pt>
                  <c:pt idx="36">
                    <c:v>Sanidad y servicios sociales de mercado</c:v>
                  </c:pt>
                  <c:pt idx="37">
                    <c:v>Educación de no mercado </c:v>
                  </c:pt>
                  <c:pt idx="38">
                    <c:v>Actividades recreativas, culturales y deportivas de mercado</c:v>
                  </c:pt>
                  <c:pt idx="39">
                    <c:v>Actividades inmobiliarias. Alquiler imputado</c:v>
                  </c:pt>
                  <c:pt idx="40">
                    <c:v>Correos y telecomunicaciones</c:v>
                  </c:pt>
                  <c:pt idx="41">
                    <c:v>Industria de la confección y la peletería</c:v>
                  </c:pt>
                  <c:pt idx="42">
                    <c:v>Otras actividades empresariales</c:v>
                  </c:pt>
                  <c:pt idx="43">
                    <c:v>Muebles y otras industrias manufactureras. Reciclaje.</c:v>
                  </c:pt>
                  <c:pt idx="44">
                    <c:v>Industria del caucho y materias plásticas</c:v>
                  </c:pt>
                  <c:pt idx="45">
                    <c:v>Industria del cuero y del calzado</c:v>
                  </c:pt>
                  <c:pt idx="46">
                    <c:v>Intermediación financiera</c:v>
                  </c:pt>
                  <c:pt idx="47">
                    <c:v>Fabricación de vehículos de motor y remolques </c:v>
                  </c:pt>
                  <c:pt idx="48">
                    <c:v>Educación de mercado</c:v>
                  </c:pt>
                  <c:pt idx="49">
                    <c:v>Edición y  artes gráficas</c:v>
                  </c:pt>
                  <c:pt idx="50">
                    <c:v>Fabricación de maquinaria y material eléctrico</c:v>
                  </c:pt>
                  <c:pt idx="51">
                    <c:v>Actividades diversas de servicios personales</c:v>
                  </c:pt>
                  <c:pt idx="52">
                    <c:v>Actividades recreativas y culturales de no mercado</c:v>
                  </c:pt>
                  <c:pt idx="53">
                    <c:v>Fabricación de otro material de transporte</c:v>
                  </c:pt>
                  <c:pt idx="54">
                    <c:v>Saneamiento público de mercado</c:v>
                  </c:pt>
                  <c:pt idx="55">
                    <c:v>Actividades informáticas</c:v>
                  </c:pt>
                  <c:pt idx="56">
                    <c:v>Actividades asociativas de no mercado de las ISFLSH</c:v>
                  </c:pt>
                  <c:pt idx="57">
                    <c:v>Saneamiento público de no mercado de las AAPP</c:v>
                  </c:pt>
                  <c:pt idx="58">
                    <c:v>Alquiler de maquinaria y enseres domésticos</c:v>
                  </c:pt>
                  <c:pt idx="59">
                    <c:v>Fabricación de material electrónico</c:v>
                  </c:pt>
                  <c:pt idx="60">
                    <c:v>Instrumentos médico-quirúrgicos y de precisión</c:v>
                  </c:pt>
                  <c:pt idx="61">
                    <c:v>Investigación y desarrollo</c:v>
                  </c:pt>
                  <c:pt idx="62">
                    <c:v>Actividades asociativas de mercado</c:v>
                  </c:pt>
                  <c:pt idx="63">
                    <c:v>Máquinas de oficina y equipos informáticos</c:v>
                  </c:pt>
                  <c:pt idx="64">
                    <c:v>Hogares que emplean personal doméstico</c:v>
                  </c:pt>
                  <c:pt idx="65">
                    <c:v>Industria del tabaco</c:v>
                  </c:pt>
                  <c:pt idx="66">
                    <c:v>Seguros y planes de pensiones</c:v>
                  </c:pt>
                  <c:pt idx="67">
                    <c:v>Actividades auxiliares </c:v>
                  </c:pt>
                </c:lvl>
                <c:lvl>
                  <c:pt idx="0">
                    <c:v>1</c:v>
                  </c:pt>
                  <c:pt idx="1">
                    <c:v>9</c:v>
                  </c:pt>
                  <c:pt idx="2">
                    <c:v>43</c:v>
                  </c:pt>
                  <c:pt idx="3">
                    <c:v>28</c:v>
                  </c:pt>
                  <c:pt idx="4">
                    <c:v>29</c:v>
                  </c:pt>
                  <c:pt idx="5">
                    <c:v>8</c:v>
                  </c:pt>
                  <c:pt idx="6">
                    <c:v>27</c:v>
                  </c:pt>
                  <c:pt idx="7">
                    <c:v>10</c:v>
                  </c:pt>
                  <c:pt idx="8">
                    <c:v>39</c:v>
                  </c:pt>
                  <c:pt idx="9">
                    <c:v>40</c:v>
                  </c:pt>
                  <c:pt idx="10">
                    <c:v>26</c:v>
                  </c:pt>
                  <c:pt idx="11">
                    <c:v>25</c:v>
                  </c:pt>
                  <c:pt idx="12">
                    <c:v>23</c:v>
                  </c:pt>
                  <c:pt idx="13">
                    <c:v>4</c:v>
                  </c:pt>
                  <c:pt idx="14">
                    <c:v>45</c:v>
                  </c:pt>
                  <c:pt idx="15">
                    <c:v>21</c:v>
                  </c:pt>
                  <c:pt idx="16">
                    <c:v>42</c:v>
                  </c:pt>
                  <c:pt idx="17">
                    <c:v>14</c:v>
                  </c:pt>
                  <c:pt idx="18">
                    <c:v>17</c:v>
                  </c:pt>
                  <c:pt idx="19">
                    <c:v>7</c:v>
                  </c:pt>
                  <c:pt idx="20">
                    <c:v>20</c:v>
                  </c:pt>
                  <c:pt idx="21">
                    <c:v>6</c:v>
                  </c:pt>
                  <c:pt idx="22">
                    <c:v>46</c:v>
                  </c:pt>
                  <c:pt idx="23">
                    <c:v>12</c:v>
                  </c:pt>
                  <c:pt idx="24">
                    <c:v>15</c:v>
                  </c:pt>
                  <c:pt idx="25">
                    <c:v>3</c:v>
                  </c:pt>
                  <c:pt idx="26">
                    <c:v>41</c:v>
                  </c:pt>
                  <c:pt idx="27">
                    <c:v>13</c:v>
                  </c:pt>
                  <c:pt idx="28">
                    <c:v>2</c:v>
                  </c:pt>
                  <c:pt idx="29">
                    <c:v>62</c:v>
                  </c:pt>
                  <c:pt idx="30">
                    <c:v>11</c:v>
                  </c:pt>
                  <c:pt idx="31">
                    <c:v>5</c:v>
                  </c:pt>
                  <c:pt idx="32">
                    <c:v>64</c:v>
                  </c:pt>
                  <c:pt idx="33">
                    <c:v>31</c:v>
                  </c:pt>
                  <c:pt idx="34">
                    <c:v>30</c:v>
                  </c:pt>
                  <c:pt idx="35">
                    <c:v>44</c:v>
                  </c:pt>
                  <c:pt idx="36">
                    <c:v>57</c:v>
                  </c:pt>
                  <c:pt idx="37">
                    <c:v>63</c:v>
                  </c:pt>
                  <c:pt idx="38">
                    <c:v>60</c:v>
                  </c:pt>
                  <c:pt idx="39">
                    <c:v>51</c:v>
                  </c:pt>
                  <c:pt idx="40">
                    <c:v>47</c:v>
                  </c:pt>
                  <c:pt idx="41">
                    <c:v>18</c:v>
                  </c:pt>
                  <c:pt idx="42">
                    <c:v>55</c:v>
                  </c:pt>
                  <c:pt idx="43">
                    <c:v>38</c:v>
                  </c:pt>
                  <c:pt idx="44">
                    <c:v>24</c:v>
                  </c:pt>
                  <c:pt idx="45">
                    <c:v>19</c:v>
                  </c:pt>
                  <c:pt idx="46">
                    <c:v>48</c:v>
                  </c:pt>
                  <c:pt idx="47">
                    <c:v>36</c:v>
                  </c:pt>
                  <c:pt idx="48">
                    <c:v>56</c:v>
                  </c:pt>
                  <c:pt idx="49">
                    <c:v>22</c:v>
                  </c:pt>
                  <c:pt idx="50">
                    <c:v>33</c:v>
                  </c:pt>
                  <c:pt idx="51">
                    <c:v>61</c:v>
                  </c:pt>
                  <c:pt idx="52">
                    <c:v>67</c:v>
                  </c:pt>
                  <c:pt idx="53">
                    <c:v>37</c:v>
                  </c:pt>
                  <c:pt idx="54">
                    <c:v>58</c:v>
                  </c:pt>
                  <c:pt idx="55">
                    <c:v>53</c:v>
                  </c:pt>
                  <c:pt idx="56">
                    <c:v>66</c:v>
                  </c:pt>
                  <c:pt idx="57">
                    <c:v>65</c:v>
                  </c:pt>
                  <c:pt idx="58">
                    <c:v>52</c:v>
                  </c:pt>
                  <c:pt idx="59">
                    <c:v>34</c:v>
                  </c:pt>
                  <c:pt idx="60">
                    <c:v>35</c:v>
                  </c:pt>
                  <c:pt idx="61">
                    <c:v>54</c:v>
                  </c:pt>
                  <c:pt idx="62">
                    <c:v>59</c:v>
                  </c:pt>
                  <c:pt idx="63">
                    <c:v>32</c:v>
                  </c:pt>
                  <c:pt idx="64">
                    <c:v>68</c:v>
                  </c:pt>
                  <c:pt idx="65">
                    <c:v>16</c:v>
                  </c:pt>
                  <c:pt idx="66">
                    <c:v>49</c:v>
                  </c:pt>
                  <c:pt idx="67">
                    <c:v>50</c:v>
                  </c:pt>
                </c:lvl>
              </c:multiLvlStrCache>
            </c:multiLvlStrRef>
          </c:cat>
          <c:val>
            <c:numRef>
              <c:f>'SOx (2) 7 nomes en ingles'!$AG$5:$AG$72</c:f>
              <c:numCache>
                <c:formatCode>0%</c:formatCode>
                <c:ptCount val="68"/>
                <c:pt idx="0">
                  <c:v>0.37136206346326023</c:v>
                </c:pt>
                <c:pt idx="1">
                  <c:v>0.13277874333714509</c:v>
                </c:pt>
                <c:pt idx="2">
                  <c:v>7.8637623663248113E-2</c:v>
                </c:pt>
                <c:pt idx="3">
                  <c:v>6.80115030532501E-2</c:v>
                </c:pt>
                <c:pt idx="4">
                  <c:v>5.9583627955872513E-2</c:v>
                </c:pt>
                <c:pt idx="5">
                  <c:v>4.6311534394183104E-2</c:v>
                </c:pt>
                <c:pt idx="6">
                  <c:v>3.7633260385060457E-2</c:v>
                </c:pt>
                <c:pt idx="7">
                  <c:v>2.636748747588798E-2</c:v>
                </c:pt>
                <c:pt idx="8">
                  <c:v>2.0687195339436453E-2</c:v>
                </c:pt>
                <c:pt idx="9">
                  <c:v>2.0430639075396256E-2</c:v>
                </c:pt>
                <c:pt idx="10">
                  <c:v>1.9218130980007287E-2</c:v>
                </c:pt>
                <c:pt idx="11">
                  <c:v>1.8308015855822049E-2</c:v>
                </c:pt>
                <c:pt idx="12">
                  <c:v>1.5624902227033523E-2</c:v>
                </c:pt>
                <c:pt idx="13">
                  <c:v>1.2508682239423311E-2</c:v>
                </c:pt>
                <c:pt idx="14">
                  <c:v>1.1162045265410201E-2</c:v>
                </c:pt>
                <c:pt idx="15">
                  <c:v>8.1221958713214061E-3</c:v>
                </c:pt>
                <c:pt idx="16">
                  <c:v>6.4106221887538922E-3</c:v>
                </c:pt>
                <c:pt idx="17">
                  <c:v>5.6193410523701992E-3</c:v>
                </c:pt>
                <c:pt idx="18">
                  <c:v>5.3751666051348942E-3</c:v>
                </c:pt>
                <c:pt idx="19">
                  <c:v>4.198762272462752E-3</c:v>
                </c:pt>
                <c:pt idx="20">
                  <c:v>3.8233140811844246E-3</c:v>
                </c:pt>
                <c:pt idx="21">
                  <c:v>3.3102015531040192E-3</c:v>
                </c:pt>
                <c:pt idx="22">
                  <c:v>3.2739376892419628E-3</c:v>
                </c:pt>
                <c:pt idx="23">
                  <c:v>2.8319970399567542E-3</c:v>
                </c:pt>
                <c:pt idx="24">
                  <c:v>2.1336828179359391E-3</c:v>
                </c:pt>
                <c:pt idx="25">
                  <c:v>2.0336777027576739E-3</c:v>
                </c:pt>
                <c:pt idx="26">
                  <c:v>1.3110956118706281E-3</c:v>
                </c:pt>
                <c:pt idx="27">
                  <c:v>1.1289626576212882E-3</c:v>
                </c:pt>
                <c:pt idx="28">
                  <c:v>1.0137101164515167E-3</c:v>
                </c:pt>
                <c:pt idx="29">
                  <c:v>9.1984806863193132E-4</c:v>
                </c:pt>
                <c:pt idx="30">
                  <c:v>8.6978830979481765E-4</c:v>
                </c:pt>
                <c:pt idx="31">
                  <c:v>8.1347108110306704E-4</c:v>
                </c:pt>
                <c:pt idx="32">
                  <c:v>8.0326086955400115E-4</c:v>
                </c:pt>
                <c:pt idx="33">
                  <c:v>7.9469867153915158E-4</c:v>
                </c:pt>
                <c:pt idx="34">
                  <c:v>7.63411322265955E-4</c:v>
                </c:pt>
                <c:pt idx="35">
                  <c:v>6.2574698546389814E-4</c:v>
                </c:pt>
                <c:pt idx="36">
                  <c:v>5.6712502861193772E-4</c:v>
                </c:pt>
                <c:pt idx="37">
                  <c:v>4.5179725217618801E-4</c:v>
                </c:pt>
                <c:pt idx="38">
                  <c:v>4.2880408883800544E-4</c:v>
                </c:pt>
                <c:pt idx="39">
                  <c:v>3.1859747897342434E-4</c:v>
                </c:pt>
                <c:pt idx="40">
                  <c:v>3.1287349273194983E-4</c:v>
                </c:pt>
                <c:pt idx="41">
                  <c:v>2.9410108316803247E-4</c:v>
                </c:pt>
                <c:pt idx="42">
                  <c:v>2.8624026278482222E-4</c:v>
                </c:pt>
                <c:pt idx="43">
                  <c:v>2.8158614345875389E-4</c:v>
                </c:pt>
                <c:pt idx="44">
                  <c:v>2.6907120374947596E-4</c:v>
                </c:pt>
                <c:pt idx="45">
                  <c:v>2.5655626404019879E-4</c:v>
                </c:pt>
                <c:pt idx="46">
                  <c:v>2.5655626404019879E-4</c:v>
                </c:pt>
                <c:pt idx="47">
                  <c:v>2.5029879418555985E-4</c:v>
                </c:pt>
                <c:pt idx="48">
                  <c:v>2.240094921248221E-4</c:v>
                </c:pt>
                <c:pt idx="49">
                  <c:v>2.0023903534844783E-4</c:v>
                </c:pt>
                <c:pt idx="50">
                  <c:v>1.6269421622061385E-4</c:v>
                </c:pt>
                <c:pt idx="51">
                  <c:v>1.21677062700897E-4</c:v>
                </c:pt>
                <c:pt idx="52">
                  <c:v>1.1638210768448961E-4</c:v>
                </c:pt>
                <c:pt idx="53">
                  <c:v>9.3862047819584748E-5</c:v>
                </c:pt>
                <c:pt idx="54">
                  <c:v>8.0833695225757243E-5</c:v>
                </c:pt>
                <c:pt idx="55">
                  <c:v>4.6021497964975514E-5</c:v>
                </c:pt>
                <c:pt idx="56">
                  <c:v>4.0882637846089835E-5</c:v>
                </c:pt>
                <c:pt idx="57">
                  <c:v>4.0716829613190273E-5</c:v>
                </c:pt>
                <c:pt idx="58">
                  <c:v>3.2408345400112888E-5</c:v>
                </c:pt>
                <c:pt idx="59">
                  <c:v>1.877240956391698E-5</c:v>
                </c:pt>
                <c:pt idx="60">
                  <c:v>1.877240956391698E-5</c:v>
                </c:pt>
                <c:pt idx="61">
                  <c:v>1.7569038596230979E-5</c:v>
                </c:pt>
                <c:pt idx="62">
                  <c:v>9.2045386131945303E-6</c:v>
                </c:pt>
                <c:pt idx="63">
                  <c:v>0</c:v>
                </c:pt>
                <c:pt idx="64">
                  <c:v>0</c:v>
                </c:pt>
                <c:pt idx="65">
                  <c:v>0</c:v>
                </c:pt>
                <c:pt idx="66">
                  <c:v>0</c:v>
                </c:pt>
                <c:pt idx="67">
                  <c:v>0</c:v>
                </c:pt>
              </c:numCache>
            </c:numRef>
          </c:val>
        </c:ser>
        <c:dLbls>
          <c:showLegendKey val="0"/>
          <c:showVal val="1"/>
          <c:showCatName val="0"/>
          <c:showSerName val="0"/>
          <c:showPercent val="0"/>
          <c:showBubbleSize val="0"/>
          <c:showLeaderLines val="1"/>
        </c:dLbls>
      </c:pie3DChart>
    </c:plotArea>
    <c:legend>
      <c:legendPos val="r"/>
      <c:layout>
        <c:manualLayout>
          <c:xMode val="edge"/>
          <c:yMode val="edge"/>
          <c:x val="0.58142967423189762"/>
          <c:y val="2.6016260162601636E-2"/>
          <c:w val="0.4115456502193281"/>
          <c:h val="0.96747967479674801"/>
        </c:manualLayout>
      </c:layout>
      <c:overlay val="0"/>
      <c:txPr>
        <a:bodyPr/>
        <a:lstStyle/>
        <a:p>
          <a:pPr>
            <a:defRPr sz="700">
              <a:latin typeface="Arial Narrow" pitchFamily="34" charset="0"/>
            </a:defRPr>
          </a:pPr>
          <a:endParaRPr lang="en-US"/>
        </a:p>
      </c:txPr>
    </c:legend>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E57CC-4631-4E42-B038-81188D2E90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2F80DC5C-B4C1-4054-8C8F-2F13E5C4BF47}">
      <dgm:prSet phldrT="[Texto]"/>
      <dgm:spPr/>
      <dgm:t>
        <a:bodyPr/>
        <a:lstStyle/>
        <a:p>
          <a:r>
            <a:rPr lang="es-ES" dirty="0" smtClean="0"/>
            <a:t>1</a:t>
          </a:r>
          <a:endParaRPr lang="es-ES" dirty="0"/>
        </a:p>
      </dgm:t>
    </dgm:pt>
    <dgm:pt modelId="{2AF074F2-A992-4A64-A8D7-29E2C915BEAF}" type="parTrans" cxnId="{91E5AF8D-5CDD-4D0C-B328-ECDF51EE21E5}">
      <dgm:prSet/>
      <dgm:spPr/>
      <dgm:t>
        <a:bodyPr/>
        <a:lstStyle/>
        <a:p>
          <a:endParaRPr lang="es-ES"/>
        </a:p>
      </dgm:t>
    </dgm:pt>
    <dgm:pt modelId="{EAF1837E-43F3-4F77-9589-5839DBC1772B}" type="sibTrans" cxnId="{91E5AF8D-5CDD-4D0C-B328-ECDF51EE21E5}">
      <dgm:prSet/>
      <dgm:spPr/>
      <dgm:t>
        <a:bodyPr/>
        <a:lstStyle/>
        <a:p>
          <a:endParaRPr lang="es-ES"/>
        </a:p>
      </dgm:t>
    </dgm:pt>
    <dgm:pt modelId="{B51BF6E6-5941-48FB-BC4D-DAF5B3CC3ECC}">
      <dgm:prSet phldrT="[Texto]" custT="1"/>
      <dgm:spPr/>
      <dgm:t>
        <a:bodyPr/>
        <a:lstStyle/>
        <a:p>
          <a:r>
            <a:rPr lang="en-US" sz="1400" dirty="0" smtClean="0"/>
            <a:t>Which </a:t>
          </a:r>
          <a:r>
            <a:rPr lang="en-US" sz="1400" b="1" dirty="0" smtClean="0"/>
            <a:t>production technologies </a:t>
          </a:r>
          <a:r>
            <a:rPr lang="en-US" sz="1400" dirty="0" smtClean="0"/>
            <a:t>will produce the </a:t>
          </a:r>
          <a:r>
            <a:rPr lang="en-US" sz="1400" b="1" dirty="0" smtClean="0"/>
            <a:t>electricity</a:t>
          </a:r>
          <a:r>
            <a:rPr lang="en-US" sz="1400" dirty="0" smtClean="0"/>
            <a:t> demanded.</a:t>
          </a:r>
          <a:endParaRPr lang="es-ES" sz="1400" dirty="0" smtClean="0"/>
        </a:p>
      </dgm:t>
    </dgm:pt>
    <dgm:pt modelId="{9D378629-3F07-4617-9022-97FB672697B4}" type="parTrans" cxnId="{F188F312-6971-4F9B-BC20-72BA443DFFC8}">
      <dgm:prSet/>
      <dgm:spPr/>
      <dgm:t>
        <a:bodyPr/>
        <a:lstStyle/>
        <a:p>
          <a:endParaRPr lang="es-ES"/>
        </a:p>
      </dgm:t>
    </dgm:pt>
    <dgm:pt modelId="{5473C4BA-5C78-4DB6-8C36-B267C76CEA1E}" type="sibTrans" cxnId="{F188F312-6971-4F9B-BC20-72BA443DFFC8}">
      <dgm:prSet/>
      <dgm:spPr/>
      <dgm:t>
        <a:bodyPr/>
        <a:lstStyle/>
        <a:p>
          <a:endParaRPr lang="es-ES"/>
        </a:p>
      </dgm:t>
    </dgm:pt>
    <dgm:pt modelId="{81105FC9-D33A-4EC8-86B2-92FE94F4726D}">
      <dgm:prSet phldrT="[Texto]"/>
      <dgm:spPr/>
      <dgm:t>
        <a:bodyPr/>
        <a:lstStyle/>
        <a:p>
          <a:r>
            <a:rPr lang="es-ES" dirty="0" smtClean="0"/>
            <a:t>2</a:t>
          </a:r>
          <a:endParaRPr lang="es-ES" dirty="0"/>
        </a:p>
      </dgm:t>
    </dgm:pt>
    <dgm:pt modelId="{82A80AFE-30D4-4EE4-8D44-5281EA259A10}" type="parTrans" cxnId="{6AE11A5A-3D08-4111-9D70-5714C1B99F9F}">
      <dgm:prSet/>
      <dgm:spPr/>
      <dgm:t>
        <a:bodyPr/>
        <a:lstStyle/>
        <a:p>
          <a:endParaRPr lang="es-ES"/>
        </a:p>
      </dgm:t>
    </dgm:pt>
    <dgm:pt modelId="{2C83ADAB-639F-4818-91A7-82DA5CC801AE}" type="sibTrans" cxnId="{6AE11A5A-3D08-4111-9D70-5714C1B99F9F}">
      <dgm:prSet/>
      <dgm:spPr/>
      <dgm:t>
        <a:bodyPr/>
        <a:lstStyle/>
        <a:p>
          <a:endParaRPr lang="es-ES"/>
        </a:p>
      </dgm:t>
    </dgm:pt>
    <dgm:pt modelId="{82B61FB6-CA42-435A-A66D-9991CA673BC9}">
      <dgm:prSet phldrT="[Texto]" custT="1"/>
      <dgm:spPr/>
      <dgm:t>
        <a:bodyPr/>
        <a:lstStyle/>
        <a:p>
          <a:r>
            <a:rPr lang="en-US" sz="1400" b="1" dirty="0" smtClean="0"/>
            <a:t>Electricity intensiveness</a:t>
          </a:r>
          <a:r>
            <a:rPr lang="en-US" sz="1400" dirty="0" smtClean="0"/>
            <a:t>: electricity as an specific sector intermediate input of production.</a:t>
          </a:r>
          <a:endParaRPr lang="es-ES" sz="1400" dirty="0"/>
        </a:p>
      </dgm:t>
    </dgm:pt>
    <dgm:pt modelId="{C1B3F509-E347-42E3-8B0B-42F115B882FB}" type="parTrans" cxnId="{CCB8AA36-4E44-44ED-AFD2-83A9E27967DB}">
      <dgm:prSet/>
      <dgm:spPr/>
      <dgm:t>
        <a:bodyPr/>
        <a:lstStyle/>
        <a:p>
          <a:endParaRPr lang="es-ES"/>
        </a:p>
      </dgm:t>
    </dgm:pt>
    <dgm:pt modelId="{98F76D09-DCFD-489F-84A3-68DA12E9C89B}" type="sibTrans" cxnId="{CCB8AA36-4E44-44ED-AFD2-83A9E27967DB}">
      <dgm:prSet/>
      <dgm:spPr/>
      <dgm:t>
        <a:bodyPr/>
        <a:lstStyle/>
        <a:p>
          <a:endParaRPr lang="es-ES"/>
        </a:p>
      </dgm:t>
    </dgm:pt>
    <dgm:pt modelId="{8ABF1FE9-39A6-4844-9F20-D3A86CDDC546}">
      <dgm:prSet phldrT="[Texto]"/>
      <dgm:spPr/>
      <dgm:t>
        <a:bodyPr/>
        <a:lstStyle/>
        <a:p>
          <a:r>
            <a:rPr lang="es-ES" dirty="0" smtClean="0"/>
            <a:t>3</a:t>
          </a:r>
          <a:endParaRPr lang="es-ES" dirty="0"/>
        </a:p>
      </dgm:t>
    </dgm:pt>
    <dgm:pt modelId="{4FCC4345-EBE1-43A4-AA2F-253CC7D53A5A}" type="parTrans" cxnId="{BCA48CDF-8CE8-4489-B6FC-0C930F836033}">
      <dgm:prSet/>
      <dgm:spPr/>
      <dgm:t>
        <a:bodyPr/>
        <a:lstStyle/>
        <a:p>
          <a:endParaRPr lang="es-ES"/>
        </a:p>
      </dgm:t>
    </dgm:pt>
    <dgm:pt modelId="{ADB47E7A-A948-47D7-90CC-B03D9A05CBE3}" type="sibTrans" cxnId="{BCA48CDF-8CE8-4489-B6FC-0C930F836033}">
      <dgm:prSet/>
      <dgm:spPr/>
      <dgm:t>
        <a:bodyPr/>
        <a:lstStyle/>
        <a:p>
          <a:endParaRPr lang="es-ES"/>
        </a:p>
      </dgm:t>
    </dgm:pt>
    <dgm:pt modelId="{58F8A814-1FF0-41A6-A0C8-1F5A5C8962ED}">
      <dgm:prSet phldrT="[Texto]" custT="1"/>
      <dgm:spPr/>
      <dgm:t>
        <a:bodyPr/>
        <a:lstStyle/>
        <a:p>
          <a:r>
            <a:rPr lang="en-US" sz="1400" b="1" dirty="0" smtClean="0"/>
            <a:t>Capital and labor intensiveness</a:t>
          </a:r>
          <a:r>
            <a:rPr lang="en-US" sz="1400" dirty="0" smtClean="0"/>
            <a:t>: Sectors intensiveness for production factors.</a:t>
          </a:r>
          <a:endParaRPr lang="es-ES" sz="1400" dirty="0"/>
        </a:p>
      </dgm:t>
    </dgm:pt>
    <dgm:pt modelId="{43AEBE09-FE60-49BD-A9DC-88064027CED4}" type="parTrans" cxnId="{0EAA73FC-5A7F-4BBD-BA9B-9498FD6785B9}">
      <dgm:prSet/>
      <dgm:spPr/>
      <dgm:t>
        <a:bodyPr/>
        <a:lstStyle/>
        <a:p>
          <a:endParaRPr lang="es-ES"/>
        </a:p>
      </dgm:t>
    </dgm:pt>
    <dgm:pt modelId="{9E4065AF-F6EA-4D86-8260-C8119892C31D}" type="sibTrans" cxnId="{0EAA73FC-5A7F-4BBD-BA9B-9498FD6785B9}">
      <dgm:prSet/>
      <dgm:spPr/>
      <dgm:t>
        <a:bodyPr/>
        <a:lstStyle/>
        <a:p>
          <a:endParaRPr lang="es-ES"/>
        </a:p>
      </dgm:t>
    </dgm:pt>
    <dgm:pt modelId="{E5C6C069-E10D-417E-884B-CA0977A6EDB3}">
      <dgm:prSet phldrT="[Texto]"/>
      <dgm:spPr/>
      <dgm:t>
        <a:bodyPr/>
        <a:lstStyle/>
        <a:p>
          <a:r>
            <a:rPr lang="es-ES" dirty="0" smtClean="0"/>
            <a:t>4</a:t>
          </a:r>
          <a:endParaRPr lang="es-ES" dirty="0"/>
        </a:p>
      </dgm:t>
    </dgm:pt>
    <dgm:pt modelId="{EF22018F-BA9E-4FFF-92D9-B8B11FA40949}" type="parTrans" cxnId="{53CADCA7-1194-4861-8BA5-67AC83C2CDCB}">
      <dgm:prSet/>
      <dgm:spPr/>
      <dgm:t>
        <a:bodyPr/>
        <a:lstStyle/>
        <a:p>
          <a:endParaRPr lang="es-ES"/>
        </a:p>
      </dgm:t>
    </dgm:pt>
    <dgm:pt modelId="{1EBCFBFF-2FF3-4ED3-A86D-57AFCF4598B9}" type="sibTrans" cxnId="{53CADCA7-1194-4861-8BA5-67AC83C2CDCB}">
      <dgm:prSet/>
      <dgm:spPr/>
      <dgm:t>
        <a:bodyPr/>
        <a:lstStyle/>
        <a:p>
          <a:endParaRPr lang="es-ES"/>
        </a:p>
      </dgm:t>
    </dgm:pt>
    <dgm:pt modelId="{7ADED6F8-0D6B-4D7B-B90B-DD575A3AE27F}">
      <dgm:prSet phldrT="[Texto]" custT="1"/>
      <dgm:spPr/>
      <dgm:t>
        <a:bodyPr/>
        <a:lstStyle/>
        <a:p>
          <a:r>
            <a:rPr lang="en-US" sz="1400" b="1" noProof="0" dirty="0" smtClean="0"/>
            <a:t>Imports-exports</a:t>
          </a:r>
          <a:r>
            <a:rPr lang="en-US" sz="1400" dirty="0" smtClean="0"/>
            <a:t> </a:t>
          </a:r>
          <a:r>
            <a:rPr lang="en-US" sz="1400" noProof="0" dirty="0" smtClean="0"/>
            <a:t>sectors</a:t>
          </a:r>
          <a:r>
            <a:rPr lang="en-US" sz="1400" dirty="0" smtClean="0"/>
            <a:t> </a:t>
          </a:r>
          <a:r>
            <a:rPr lang="en-US" sz="1400" noProof="0" dirty="0" smtClean="0"/>
            <a:t>intensiveness</a:t>
          </a:r>
          <a:r>
            <a:rPr lang="en-US" sz="1400" dirty="0" smtClean="0"/>
            <a:t> and exchange rate impacts </a:t>
          </a:r>
          <a:endParaRPr lang="en-US" sz="1400" dirty="0"/>
        </a:p>
      </dgm:t>
    </dgm:pt>
    <dgm:pt modelId="{B3D416E0-ADBC-4233-98A7-CEC27B7FB640}" type="parTrans" cxnId="{E3B8763D-A180-4781-837C-699B43F86E48}">
      <dgm:prSet/>
      <dgm:spPr/>
      <dgm:t>
        <a:bodyPr/>
        <a:lstStyle/>
        <a:p>
          <a:endParaRPr lang="es-ES"/>
        </a:p>
      </dgm:t>
    </dgm:pt>
    <dgm:pt modelId="{BC62314A-CEED-4EA5-8B1F-192C172D0949}" type="sibTrans" cxnId="{E3B8763D-A180-4781-837C-699B43F86E48}">
      <dgm:prSet/>
      <dgm:spPr/>
      <dgm:t>
        <a:bodyPr/>
        <a:lstStyle/>
        <a:p>
          <a:endParaRPr lang="es-ES"/>
        </a:p>
      </dgm:t>
    </dgm:pt>
    <dgm:pt modelId="{F8D6215A-E437-4A7D-B9CA-3285AFACCA74}" type="pres">
      <dgm:prSet presAssocID="{0C1E57CC-4631-4E42-B038-81188D2E9011}" presName="Name0" presStyleCnt="0">
        <dgm:presLayoutVars>
          <dgm:dir/>
          <dgm:animLvl val="lvl"/>
          <dgm:resizeHandles val="exact"/>
        </dgm:presLayoutVars>
      </dgm:prSet>
      <dgm:spPr/>
      <dgm:t>
        <a:bodyPr/>
        <a:lstStyle/>
        <a:p>
          <a:endParaRPr lang="es-ES"/>
        </a:p>
      </dgm:t>
    </dgm:pt>
    <dgm:pt modelId="{89850A3A-0604-465A-9E0A-346EC654EDDB}" type="pres">
      <dgm:prSet presAssocID="{2F80DC5C-B4C1-4054-8C8F-2F13E5C4BF47}" presName="linNode" presStyleCnt="0"/>
      <dgm:spPr/>
    </dgm:pt>
    <dgm:pt modelId="{5A66B415-EE7E-4692-85F2-2FDBA1074011}" type="pres">
      <dgm:prSet presAssocID="{2F80DC5C-B4C1-4054-8C8F-2F13E5C4BF47}" presName="parentText" presStyleLbl="node1" presStyleIdx="0" presStyleCnt="4" custScaleX="35243" custScaleY="19157">
        <dgm:presLayoutVars>
          <dgm:chMax val="1"/>
          <dgm:bulletEnabled val="1"/>
        </dgm:presLayoutVars>
      </dgm:prSet>
      <dgm:spPr/>
      <dgm:t>
        <a:bodyPr/>
        <a:lstStyle/>
        <a:p>
          <a:endParaRPr lang="es-ES"/>
        </a:p>
      </dgm:t>
    </dgm:pt>
    <dgm:pt modelId="{D29810FC-290A-471F-8CAF-8A28CA94B5B8}" type="pres">
      <dgm:prSet presAssocID="{2F80DC5C-B4C1-4054-8C8F-2F13E5C4BF47}" presName="descendantText" presStyleLbl="alignAccFollowNode1" presStyleIdx="0" presStyleCnt="4" custScaleX="118133" custScaleY="22262">
        <dgm:presLayoutVars>
          <dgm:bulletEnabled val="1"/>
        </dgm:presLayoutVars>
      </dgm:prSet>
      <dgm:spPr/>
      <dgm:t>
        <a:bodyPr/>
        <a:lstStyle/>
        <a:p>
          <a:endParaRPr lang="es-ES"/>
        </a:p>
      </dgm:t>
    </dgm:pt>
    <dgm:pt modelId="{6078DA8A-D5B1-4D38-818A-0F1E363A3573}" type="pres">
      <dgm:prSet presAssocID="{EAF1837E-43F3-4F77-9589-5839DBC1772B}" presName="sp" presStyleCnt="0"/>
      <dgm:spPr/>
    </dgm:pt>
    <dgm:pt modelId="{ED1A0BFE-71DC-4D60-86FE-E84BEE39ECA6}" type="pres">
      <dgm:prSet presAssocID="{81105FC9-D33A-4EC8-86B2-92FE94F4726D}" presName="linNode" presStyleCnt="0"/>
      <dgm:spPr/>
    </dgm:pt>
    <dgm:pt modelId="{F97364FC-B59D-41F3-AEDA-FADB459536C5}" type="pres">
      <dgm:prSet presAssocID="{81105FC9-D33A-4EC8-86B2-92FE94F4726D}" presName="parentText" presStyleLbl="node1" presStyleIdx="1" presStyleCnt="4" custScaleX="35243" custScaleY="19157">
        <dgm:presLayoutVars>
          <dgm:chMax val="1"/>
          <dgm:bulletEnabled val="1"/>
        </dgm:presLayoutVars>
      </dgm:prSet>
      <dgm:spPr/>
      <dgm:t>
        <a:bodyPr/>
        <a:lstStyle/>
        <a:p>
          <a:endParaRPr lang="es-ES"/>
        </a:p>
      </dgm:t>
    </dgm:pt>
    <dgm:pt modelId="{EE89ED91-A284-4281-B879-5A2287E7AE30}" type="pres">
      <dgm:prSet presAssocID="{81105FC9-D33A-4EC8-86B2-92FE94F4726D}" presName="descendantText" presStyleLbl="alignAccFollowNode1" presStyleIdx="1" presStyleCnt="4" custScaleX="118133" custScaleY="22262">
        <dgm:presLayoutVars>
          <dgm:bulletEnabled val="1"/>
        </dgm:presLayoutVars>
      </dgm:prSet>
      <dgm:spPr/>
      <dgm:t>
        <a:bodyPr/>
        <a:lstStyle/>
        <a:p>
          <a:endParaRPr lang="es-ES"/>
        </a:p>
      </dgm:t>
    </dgm:pt>
    <dgm:pt modelId="{38CBE5D5-51C7-464C-B4D5-FFCAA91FBDCA}" type="pres">
      <dgm:prSet presAssocID="{2C83ADAB-639F-4818-91A7-82DA5CC801AE}" presName="sp" presStyleCnt="0"/>
      <dgm:spPr/>
    </dgm:pt>
    <dgm:pt modelId="{84CD6D42-0A96-4C4A-9788-1F0A8730F52C}" type="pres">
      <dgm:prSet presAssocID="{8ABF1FE9-39A6-4844-9F20-D3A86CDDC546}" presName="linNode" presStyleCnt="0"/>
      <dgm:spPr/>
    </dgm:pt>
    <dgm:pt modelId="{BEDC2698-E873-452F-AA7B-2B4A33442129}" type="pres">
      <dgm:prSet presAssocID="{8ABF1FE9-39A6-4844-9F20-D3A86CDDC546}" presName="parentText" presStyleLbl="node1" presStyleIdx="2" presStyleCnt="4" custScaleX="35243" custScaleY="19157">
        <dgm:presLayoutVars>
          <dgm:chMax val="1"/>
          <dgm:bulletEnabled val="1"/>
        </dgm:presLayoutVars>
      </dgm:prSet>
      <dgm:spPr/>
      <dgm:t>
        <a:bodyPr/>
        <a:lstStyle/>
        <a:p>
          <a:endParaRPr lang="es-ES"/>
        </a:p>
      </dgm:t>
    </dgm:pt>
    <dgm:pt modelId="{C9F43544-BFED-48CF-AED4-6790D7BAE061}" type="pres">
      <dgm:prSet presAssocID="{8ABF1FE9-39A6-4844-9F20-D3A86CDDC546}" presName="descendantText" presStyleLbl="alignAccFollowNode1" presStyleIdx="2" presStyleCnt="4" custScaleX="118133" custScaleY="22262">
        <dgm:presLayoutVars>
          <dgm:bulletEnabled val="1"/>
        </dgm:presLayoutVars>
      </dgm:prSet>
      <dgm:spPr/>
      <dgm:t>
        <a:bodyPr/>
        <a:lstStyle/>
        <a:p>
          <a:endParaRPr lang="es-ES"/>
        </a:p>
      </dgm:t>
    </dgm:pt>
    <dgm:pt modelId="{5EB85F14-E5C1-4079-AC61-E9A73DE69440}" type="pres">
      <dgm:prSet presAssocID="{ADB47E7A-A948-47D7-90CC-B03D9A05CBE3}" presName="sp" presStyleCnt="0"/>
      <dgm:spPr/>
    </dgm:pt>
    <dgm:pt modelId="{990AB22B-985A-481C-8354-20A0E64A77D0}" type="pres">
      <dgm:prSet presAssocID="{E5C6C069-E10D-417E-884B-CA0977A6EDB3}" presName="linNode" presStyleCnt="0"/>
      <dgm:spPr/>
    </dgm:pt>
    <dgm:pt modelId="{6A4500BE-497F-4B4A-8B7E-960A41AFA3BB}" type="pres">
      <dgm:prSet presAssocID="{E5C6C069-E10D-417E-884B-CA0977A6EDB3}" presName="parentText" presStyleLbl="node1" presStyleIdx="3" presStyleCnt="4" custScaleX="35243" custScaleY="19157">
        <dgm:presLayoutVars>
          <dgm:chMax val="1"/>
          <dgm:bulletEnabled val="1"/>
        </dgm:presLayoutVars>
      </dgm:prSet>
      <dgm:spPr/>
      <dgm:t>
        <a:bodyPr/>
        <a:lstStyle/>
        <a:p>
          <a:endParaRPr lang="es-ES"/>
        </a:p>
      </dgm:t>
    </dgm:pt>
    <dgm:pt modelId="{3F94AFEC-F1F3-4463-AF7B-869D50B8CB22}" type="pres">
      <dgm:prSet presAssocID="{E5C6C069-E10D-417E-884B-CA0977A6EDB3}" presName="descendantText" presStyleLbl="alignAccFollowNode1" presStyleIdx="3" presStyleCnt="4" custScaleX="118133" custScaleY="22262">
        <dgm:presLayoutVars>
          <dgm:bulletEnabled val="1"/>
        </dgm:presLayoutVars>
      </dgm:prSet>
      <dgm:spPr/>
      <dgm:t>
        <a:bodyPr/>
        <a:lstStyle/>
        <a:p>
          <a:endParaRPr lang="es-ES"/>
        </a:p>
      </dgm:t>
    </dgm:pt>
  </dgm:ptLst>
  <dgm:cxnLst>
    <dgm:cxn modelId="{53CADCA7-1194-4861-8BA5-67AC83C2CDCB}" srcId="{0C1E57CC-4631-4E42-B038-81188D2E9011}" destId="{E5C6C069-E10D-417E-884B-CA0977A6EDB3}" srcOrd="3" destOrd="0" parTransId="{EF22018F-BA9E-4FFF-92D9-B8B11FA40949}" sibTransId="{1EBCFBFF-2FF3-4ED3-A86D-57AFCF4598B9}"/>
    <dgm:cxn modelId="{E5F2E16F-5D79-4152-9311-9247CCA76E20}" type="presOf" srcId="{2F80DC5C-B4C1-4054-8C8F-2F13E5C4BF47}" destId="{5A66B415-EE7E-4692-85F2-2FDBA1074011}" srcOrd="0" destOrd="0" presId="urn:microsoft.com/office/officeart/2005/8/layout/vList5"/>
    <dgm:cxn modelId="{81693FB6-A112-47DA-A7ED-E21E7F0395E6}" type="presOf" srcId="{B51BF6E6-5941-48FB-BC4D-DAF5B3CC3ECC}" destId="{D29810FC-290A-471F-8CAF-8A28CA94B5B8}" srcOrd="0" destOrd="0" presId="urn:microsoft.com/office/officeart/2005/8/layout/vList5"/>
    <dgm:cxn modelId="{6AE11A5A-3D08-4111-9D70-5714C1B99F9F}" srcId="{0C1E57CC-4631-4E42-B038-81188D2E9011}" destId="{81105FC9-D33A-4EC8-86B2-92FE94F4726D}" srcOrd="1" destOrd="0" parTransId="{82A80AFE-30D4-4EE4-8D44-5281EA259A10}" sibTransId="{2C83ADAB-639F-4818-91A7-82DA5CC801AE}"/>
    <dgm:cxn modelId="{B98D484E-1BAA-404A-B09D-68BB7A98C74C}" type="presOf" srcId="{58F8A814-1FF0-41A6-A0C8-1F5A5C8962ED}" destId="{C9F43544-BFED-48CF-AED4-6790D7BAE061}" srcOrd="0" destOrd="0" presId="urn:microsoft.com/office/officeart/2005/8/layout/vList5"/>
    <dgm:cxn modelId="{C23EDDCE-90CE-411A-80EE-588BAFDBCFB7}" type="presOf" srcId="{0C1E57CC-4631-4E42-B038-81188D2E9011}" destId="{F8D6215A-E437-4A7D-B9CA-3285AFACCA74}" srcOrd="0" destOrd="0" presId="urn:microsoft.com/office/officeart/2005/8/layout/vList5"/>
    <dgm:cxn modelId="{4513709D-A213-488F-BDF5-1B66C26DB2FC}" type="presOf" srcId="{7ADED6F8-0D6B-4D7B-B90B-DD575A3AE27F}" destId="{3F94AFEC-F1F3-4463-AF7B-869D50B8CB22}" srcOrd="0" destOrd="0" presId="urn:microsoft.com/office/officeart/2005/8/layout/vList5"/>
    <dgm:cxn modelId="{91E5AF8D-5CDD-4D0C-B328-ECDF51EE21E5}" srcId="{0C1E57CC-4631-4E42-B038-81188D2E9011}" destId="{2F80DC5C-B4C1-4054-8C8F-2F13E5C4BF47}" srcOrd="0" destOrd="0" parTransId="{2AF074F2-A992-4A64-A8D7-29E2C915BEAF}" sibTransId="{EAF1837E-43F3-4F77-9589-5839DBC1772B}"/>
    <dgm:cxn modelId="{CCB8AA36-4E44-44ED-AFD2-83A9E27967DB}" srcId="{81105FC9-D33A-4EC8-86B2-92FE94F4726D}" destId="{82B61FB6-CA42-435A-A66D-9991CA673BC9}" srcOrd="0" destOrd="0" parTransId="{C1B3F509-E347-42E3-8B0B-42F115B882FB}" sibTransId="{98F76D09-DCFD-489F-84A3-68DA12E9C89B}"/>
    <dgm:cxn modelId="{A391645A-5C9D-441A-9284-2E0AC3E61E7F}" type="presOf" srcId="{E5C6C069-E10D-417E-884B-CA0977A6EDB3}" destId="{6A4500BE-497F-4B4A-8B7E-960A41AFA3BB}" srcOrd="0" destOrd="0" presId="urn:microsoft.com/office/officeart/2005/8/layout/vList5"/>
    <dgm:cxn modelId="{0EAA73FC-5A7F-4BBD-BA9B-9498FD6785B9}" srcId="{8ABF1FE9-39A6-4844-9F20-D3A86CDDC546}" destId="{58F8A814-1FF0-41A6-A0C8-1F5A5C8962ED}" srcOrd="0" destOrd="0" parTransId="{43AEBE09-FE60-49BD-A9DC-88064027CED4}" sibTransId="{9E4065AF-F6EA-4D86-8260-C8119892C31D}"/>
    <dgm:cxn modelId="{E3B8763D-A180-4781-837C-699B43F86E48}" srcId="{E5C6C069-E10D-417E-884B-CA0977A6EDB3}" destId="{7ADED6F8-0D6B-4D7B-B90B-DD575A3AE27F}" srcOrd="0" destOrd="0" parTransId="{B3D416E0-ADBC-4233-98A7-CEC27B7FB640}" sibTransId="{BC62314A-CEED-4EA5-8B1F-192C172D0949}"/>
    <dgm:cxn modelId="{F188F312-6971-4F9B-BC20-72BA443DFFC8}" srcId="{2F80DC5C-B4C1-4054-8C8F-2F13E5C4BF47}" destId="{B51BF6E6-5941-48FB-BC4D-DAF5B3CC3ECC}" srcOrd="0" destOrd="0" parTransId="{9D378629-3F07-4617-9022-97FB672697B4}" sibTransId="{5473C4BA-5C78-4DB6-8C36-B267C76CEA1E}"/>
    <dgm:cxn modelId="{A9270B0B-8CD4-42B1-B70D-AF001C164DB5}" type="presOf" srcId="{8ABF1FE9-39A6-4844-9F20-D3A86CDDC546}" destId="{BEDC2698-E873-452F-AA7B-2B4A33442129}" srcOrd="0" destOrd="0" presId="urn:microsoft.com/office/officeart/2005/8/layout/vList5"/>
    <dgm:cxn modelId="{416CDF3B-0B5F-4DE3-8B22-630B93661090}" type="presOf" srcId="{81105FC9-D33A-4EC8-86B2-92FE94F4726D}" destId="{F97364FC-B59D-41F3-AEDA-FADB459536C5}" srcOrd="0" destOrd="0" presId="urn:microsoft.com/office/officeart/2005/8/layout/vList5"/>
    <dgm:cxn modelId="{BCA48CDF-8CE8-4489-B6FC-0C930F836033}" srcId="{0C1E57CC-4631-4E42-B038-81188D2E9011}" destId="{8ABF1FE9-39A6-4844-9F20-D3A86CDDC546}" srcOrd="2" destOrd="0" parTransId="{4FCC4345-EBE1-43A4-AA2F-253CC7D53A5A}" sibTransId="{ADB47E7A-A948-47D7-90CC-B03D9A05CBE3}"/>
    <dgm:cxn modelId="{40657120-97A9-4B3E-90DC-793F9845C607}" type="presOf" srcId="{82B61FB6-CA42-435A-A66D-9991CA673BC9}" destId="{EE89ED91-A284-4281-B879-5A2287E7AE30}" srcOrd="0" destOrd="0" presId="urn:microsoft.com/office/officeart/2005/8/layout/vList5"/>
    <dgm:cxn modelId="{FEEFD566-8EC2-4E85-B241-D094FDDD1682}" type="presParOf" srcId="{F8D6215A-E437-4A7D-B9CA-3285AFACCA74}" destId="{89850A3A-0604-465A-9E0A-346EC654EDDB}" srcOrd="0" destOrd="0" presId="urn:microsoft.com/office/officeart/2005/8/layout/vList5"/>
    <dgm:cxn modelId="{FFE92FA0-BEFB-4EC3-A039-AC4A1E4DE56E}" type="presParOf" srcId="{89850A3A-0604-465A-9E0A-346EC654EDDB}" destId="{5A66B415-EE7E-4692-85F2-2FDBA1074011}" srcOrd="0" destOrd="0" presId="urn:microsoft.com/office/officeart/2005/8/layout/vList5"/>
    <dgm:cxn modelId="{A046BEF0-3A47-48CC-8404-D8D4292F08A7}" type="presParOf" srcId="{89850A3A-0604-465A-9E0A-346EC654EDDB}" destId="{D29810FC-290A-471F-8CAF-8A28CA94B5B8}" srcOrd="1" destOrd="0" presId="urn:microsoft.com/office/officeart/2005/8/layout/vList5"/>
    <dgm:cxn modelId="{E28188DF-03EE-48D8-A233-745B15772F62}" type="presParOf" srcId="{F8D6215A-E437-4A7D-B9CA-3285AFACCA74}" destId="{6078DA8A-D5B1-4D38-818A-0F1E363A3573}" srcOrd="1" destOrd="0" presId="urn:microsoft.com/office/officeart/2005/8/layout/vList5"/>
    <dgm:cxn modelId="{67A32BB6-FB1C-42B7-8264-694E4F877FFE}" type="presParOf" srcId="{F8D6215A-E437-4A7D-B9CA-3285AFACCA74}" destId="{ED1A0BFE-71DC-4D60-86FE-E84BEE39ECA6}" srcOrd="2" destOrd="0" presId="urn:microsoft.com/office/officeart/2005/8/layout/vList5"/>
    <dgm:cxn modelId="{0A3FD21C-CD89-41CE-8579-6F5C4E684BE7}" type="presParOf" srcId="{ED1A0BFE-71DC-4D60-86FE-E84BEE39ECA6}" destId="{F97364FC-B59D-41F3-AEDA-FADB459536C5}" srcOrd="0" destOrd="0" presId="urn:microsoft.com/office/officeart/2005/8/layout/vList5"/>
    <dgm:cxn modelId="{728510A2-9D50-4F0B-BB1C-A2CA3150B93B}" type="presParOf" srcId="{ED1A0BFE-71DC-4D60-86FE-E84BEE39ECA6}" destId="{EE89ED91-A284-4281-B879-5A2287E7AE30}" srcOrd="1" destOrd="0" presId="urn:microsoft.com/office/officeart/2005/8/layout/vList5"/>
    <dgm:cxn modelId="{55F8BAB0-E90D-425B-8BFA-73F04952F3ED}" type="presParOf" srcId="{F8D6215A-E437-4A7D-B9CA-3285AFACCA74}" destId="{38CBE5D5-51C7-464C-B4D5-FFCAA91FBDCA}" srcOrd="3" destOrd="0" presId="urn:microsoft.com/office/officeart/2005/8/layout/vList5"/>
    <dgm:cxn modelId="{15A45DA6-43A8-4361-9A62-894E222C4A3C}" type="presParOf" srcId="{F8D6215A-E437-4A7D-B9CA-3285AFACCA74}" destId="{84CD6D42-0A96-4C4A-9788-1F0A8730F52C}" srcOrd="4" destOrd="0" presId="urn:microsoft.com/office/officeart/2005/8/layout/vList5"/>
    <dgm:cxn modelId="{797E65D7-56F6-483E-A45C-4E8E4585D81A}" type="presParOf" srcId="{84CD6D42-0A96-4C4A-9788-1F0A8730F52C}" destId="{BEDC2698-E873-452F-AA7B-2B4A33442129}" srcOrd="0" destOrd="0" presId="urn:microsoft.com/office/officeart/2005/8/layout/vList5"/>
    <dgm:cxn modelId="{D39205CA-7CA3-4D82-8DD0-7B79F1F03D83}" type="presParOf" srcId="{84CD6D42-0A96-4C4A-9788-1F0A8730F52C}" destId="{C9F43544-BFED-48CF-AED4-6790D7BAE061}" srcOrd="1" destOrd="0" presId="urn:microsoft.com/office/officeart/2005/8/layout/vList5"/>
    <dgm:cxn modelId="{9AE0E2D9-A3FD-46BF-B245-50E765BA5525}" type="presParOf" srcId="{F8D6215A-E437-4A7D-B9CA-3285AFACCA74}" destId="{5EB85F14-E5C1-4079-AC61-E9A73DE69440}" srcOrd="5" destOrd="0" presId="urn:microsoft.com/office/officeart/2005/8/layout/vList5"/>
    <dgm:cxn modelId="{FC04BF21-22E7-498B-B0D3-83551A38F7CD}" type="presParOf" srcId="{F8D6215A-E437-4A7D-B9CA-3285AFACCA74}" destId="{990AB22B-985A-481C-8354-20A0E64A77D0}" srcOrd="6" destOrd="0" presId="urn:microsoft.com/office/officeart/2005/8/layout/vList5"/>
    <dgm:cxn modelId="{E78941BD-54DC-4834-B5CE-AE6F2DAD5934}" type="presParOf" srcId="{990AB22B-985A-481C-8354-20A0E64A77D0}" destId="{6A4500BE-497F-4B4A-8B7E-960A41AFA3BB}" srcOrd="0" destOrd="0" presId="urn:microsoft.com/office/officeart/2005/8/layout/vList5"/>
    <dgm:cxn modelId="{8B477239-8A8A-4F76-86D4-28F43B705ADD}" type="presParOf" srcId="{990AB22B-985A-481C-8354-20A0E64A77D0}" destId="{3F94AFEC-F1F3-4463-AF7B-869D50B8CB2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810FC-290A-471F-8CAF-8A28CA94B5B8}">
      <dsp:nvSpPr>
        <dsp:cNvPr id="0" name=""/>
        <dsp:cNvSpPr/>
      </dsp:nvSpPr>
      <dsp:spPr>
        <a:xfrm rot="5400000">
          <a:off x="2445405" y="-1372153"/>
          <a:ext cx="610099" cy="36907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Which </a:t>
          </a:r>
          <a:r>
            <a:rPr lang="en-US" sz="1400" b="1" kern="1200" dirty="0" smtClean="0"/>
            <a:t>production technologies </a:t>
          </a:r>
          <a:r>
            <a:rPr lang="en-US" sz="1400" kern="1200" dirty="0" smtClean="0"/>
            <a:t>will produce the </a:t>
          </a:r>
          <a:r>
            <a:rPr lang="en-US" sz="1400" b="1" kern="1200" dirty="0" smtClean="0"/>
            <a:t>electricity</a:t>
          </a:r>
          <a:r>
            <a:rPr lang="en-US" sz="1400" kern="1200" dirty="0" smtClean="0"/>
            <a:t> demanded.</a:t>
          </a:r>
          <a:endParaRPr lang="es-ES" sz="1400" kern="1200" dirty="0" smtClean="0"/>
        </a:p>
      </dsp:txBody>
      <dsp:txXfrm rot="-5400000">
        <a:off x="905100" y="197935"/>
        <a:ext cx="3660927" cy="550533"/>
      </dsp:txXfrm>
    </dsp:sp>
    <dsp:sp modelId="{5A66B415-EE7E-4692-85F2-2FDBA1074011}">
      <dsp:nvSpPr>
        <dsp:cNvPr id="0" name=""/>
        <dsp:cNvSpPr/>
      </dsp:nvSpPr>
      <dsp:spPr>
        <a:xfrm>
          <a:off x="285751" y="145073"/>
          <a:ext cx="619347" cy="656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1</a:t>
          </a:r>
          <a:endParaRPr lang="es-ES" sz="3300" kern="1200" dirty="0"/>
        </a:p>
      </dsp:txBody>
      <dsp:txXfrm>
        <a:off x="315985" y="175307"/>
        <a:ext cx="558879" cy="595788"/>
      </dsp:txXfrm>
    </dsp:sp>
    <dsp:sp modelId="{EE89ED91-A284-4281-B879-5A2287E7AE30}">
      <dsp:nvSpPr>
        <dsp:cNvPr id="0" name=""/>
        <dsp:cNvSpPr/>
      </dsp:nvSpPr>
      <dsp:spPr>
        <a:xfrm rot="5400000">
          <a:off x="2445405" y="-544613"/>
          <a:ext cx="610099" cy="36907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Electricity intensiveness</a:t>
          </a:r>
          <a:r>
            <a:rPr lang="en-US" sz="1400" kern="1200" dirty="0" smtClean="0"/>
            <a:t>: electricity as an specific sector intermediate input of production.</a:t>
          </a:r>
          <a:endParaRPr lang="es-ES" sz="1400" kern="1200" dirty="0"/>
        </a:p>
      </dsp:txBody>
      <dsp:txXfrm rot="-5400000">
        <a:off x="905100" y="1025475"/>
        <a:ext cx="3660927" cy="550533"/>
      </dsp:txXfrm>
    </dsp:sp>
    <dsp:sp modelId="{F97364FC-B59D-41F3-AEDA-FADB459536C5}">
      <dsp:nvSpPr>
        <dsp:cNvPr id="0" name=""/>
        <dsp:cNvSpPr/>
      </dsp:nvSpPr>
      <dsp:spPr>
        <a:xfrm>
          <a:off x="285751" y="972613"/>
          <a:ext cx="619347" cy="656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2</a:t>
          </a:r>
          <a:endParaRPr lang="es-ES" sz="3300" kern="1200" dirty="0"/>
        </a:p>
      </dsp:txBody>
      <dsp:txXfrm>
        <a:off x="315985" y="1002847"/>
        <a:ext cx="558879" cy="595788"/>
      </dsp:txXfrm>
    </dsp:sp>
    <dsp:sp modelId="{C9F43544-BFED-48CF-AED4-6790D7BAE061}">
      <dsp:nvSpPr>
        <dsp:cNvPr id="0" name=""/>
        <dsp:cNvSpPr/>
      </dsp:nvSpPr>
      <dsp:spPr>
        <a:xfrm rot="5400000">
          <a:off x="2445405" y="282926"/>
          <a:ext cx="610099" cy="36907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Capital and labor intensiveness</a:t>
          </a:r>
          <a:r>
            <a:rPr lang="en-US" sz="1400" kern="1200" dirty="0" smtClean="0"/>
            <a:t>: Sectors intensiveness for production factors.</a:t>
          </a:r>
          <a:endParaRPr lang="es-ES" sz="1400" kern="1200" dirty="0"/>
        </a:p>
      </dsp:txBody>
      <dsp:txXfrm rot="-5400000">
        <a:off x="905100" y="1853015"/>
        <a:ext cx="3660927" cy="550533"/>
      </dsp:txXfrm>
    </dsp:sp>
    <dsp:sp modelId="{BEDC2698-E873-452F-AA7B-2B4A33442129}">
      <dsp:nvSpPr>
        <dsp:cNvPr id="0" name=""/>
        <dsp:cNvSpPr/>
      </dsp:nvSpPr>
      <dsp:spPr>
        <a:xfrm>
          <a:off x="285751" y="1800153"/>
          <a:ext cx="619347" cy="656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3</a:t>
          </a:r>
          <a:endParaRPr lang="es-ES" sz="3300" kern="1200" dirty="0"/>
        </a:p>
      </dsp:txBody>
      <dsp:txXfrm>
        <a:off x="315985" y="1830387"/>
        <a:ext cx="558879" cy="595788"/>
      </dsp:txXfrm>
    </dsp:sp>
    <dsp:sp modelId="{3F94AFEC-F1F3-4463-AF7B-869D50B8CB22}">
      <dsp:nvSpPr>
        <dsp:cNvPr id="0" name=""/>
        <dsp:cNvSpPr/>
      </dsp:nvSpPr>
      <dsp:spPr>
        <a:xfrm rot="5400000">
          <a:off x="2445405" y="1110467"/>
          <a:ext cx="610099" cy="36907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noProof="0" dirty="0" smtClean="0"/>
            <a:t>Imports-exports</a:t>
          </a:r>
          <a:r>
            <a:rPr lang="en-US" sz="1400" kern="1200" dirty="0" smtClean="0"/>
            <a:t> </a:t>
          </a:r>
          <a:r>
            <a:rPr lang="en-US" sz="1400" kern="1200" noProof="0" dirty="0" smtClean="0"/>
            <a:t>sectors</a:t>
          </a:r>
          <a:r>
            <a:rPr lang="en-US" sz="1400" kern="1200" dirty="0" smtClean="0"/>
            <a:t> </a:t>
          </a:r>
          <a:r>
            <a:rPr lang="en-US" sz="1400" kern="1200" noProof="0" dirty="0" smtClean="0"/>
            <a:t>intensiveness</a:t>
          </a:r>
          <a:r>
            <a:rPr lang="en-US" sz="1400" kern="1200" dirty="0" smtClean="0"/>
            <a:t> and exchange rate impacts </a:t>
          </a:r>
          <a:endParaRPr lang="en-US" sz="1400" kern="1200" dirty="0"/>
        </a:p>
      </dsp:txBody>
      <dsp:txXfrm rot="-5400000">
        <a:off x="905100" y="2680556"/>
        <a:ext cx="3660927" cy="550533"/>
      </dsp:txXfrm>
    </dsp:sp>
    <dsp:sp modelId="{6A4500BE-497F-4B4A-8B7E-960A41AFA3BB}">
      <dsp:nvSpPr>
        <dsp:cNvPr id="0" name=""/>
        <dsp:cNvSpPr/>
      </dsp:nvSpPr>
      <dsp:spPr>
        <a:xfrm>
          <a:off x="285751" y="2627694"/>
          <a:ext cx="619347" cy="656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4</a:t>
          </a:r>
          <a:endParaRPr lang="es-ES" sz="3300" kern="1200" dirty="0"/>
        </a:p>
      </dsp:txBody>
      <dsp:txXfrm>
        <a:off x="315985" y="2657928"/>
        <a:ext cx="558879" cy="5957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4301766" cy="339449"/>
          </a:xfrm>
          <a:prstGeom prst="rect">
            <a:avLst/>
          </a:prstGeom>
        </p:spPr>
        <p:txBody>
          <a:bodyPr vert="horz" lIns="91577" tIns="45789" rIns="91577" bIns="45789" rtlCol="0"/>
          <a:lstStyle>
            <a:lvl1pPr algn="l">
              <a:defRPr sz="1200"/>
            </a:lvl1pPr>
          </a:lstStyle>
          <a:p>
            <a:endParaRPr lang="es-ES"/>
          </a:p>
        </p:txBody>
      </p:sp>
      <p:sp>
        <p:nvSpPr>
          <p:cNvPr id="3" name="2 Marcador de fecha"/>
          <p:cNvSpPr>
            <a:spLocks noGrp="1"/>
          </p:cNvSpPr>
          <p:nvPr>
            <p:ph type="dt" sz="quarter" idx="1"/>
          </p:nvPr>
        </p:nvSpPr>
        <p:spPr>
          <a:xfrm>
            <a:off x="5624137" y="1"/>
            <a:ext cx="4301766" cy="339449"/>
          </a:xfrm>
          <a:prstGeom prst="rect">
            <a:avLst/>
          </a:prstGeom>
        </p:spPr>
        <p:txBody>
          <a:bodyPr vert="horz" lIns="91577" tIns="45789" rIns="91577" bIns="45789" rtlCol="0"/>
          <a:lstStyle>
            <a:lvl1pPr algn="r">
              <a:defRPr sz="1200"/>
            </a:lvl1pPr>
          </a:lstStyle>
          <a:p>
            <a:fld id="{19E1EC52-1219-4E1F-B956-AEC0D2064A1D}" type="datetimeFigureOut">
              <a:rPr lang="es-ES" smtClean="0"/>
              <a:pPr/>
              <a:t>07/06/2012</a:t>
            </a:fld>
            <a:endParaRPr lang="es-ES"/>
          </a:p>
        </p:txBody>
      </p:sp>
      <p:sp>
        <p:nvSpPr>
          <p:cNvPr id="4" name="3 Marcador de pie de página"/>
          <p:cNvSpPr>
            <a:spLocks noGrp="1"/>
          </p:cNvSpPr>
          <p:nvPr>
            <p:ph type="ftr" sz="quarter" idx="2"/>
          </p:nvPr>
        </p:nvSpPr>
        <p:spPr>
          <a:xfrm>
            <a:off x="2" y="6457140"/>
            <a:ext cx="4301766" cy="339449"/>
          </a:xfrm>
          <a:prstGeom prst="rect">
            <a:avLst/>
          </a:prstGeom>
        </p:spPr>
        <p:txBody>
          <a:bodyPr vert="horz" lIns="91577" tIns="45789" rIns="91577" bIns="45789"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624137" y="6457140"/>
            <a:ext cx="4301766" cy="339449"/>
          </a:xfrm>
          <a:prstGeom prst="rect">
            <a:avLst/>
          </a:prstGeom>
        </p:spPr>
        <p:txBody>
          <a:bodyPr vert="horz" lIns="91577" tIns="45789" rIns="91577" bIns="45789" rtlCol="0" anchor="b"/>
          <a:lstStyle>
            <a:lvl1pPr algn="r">
              <a:defRPr sz="1200"/>
            </a:lvl1pPr>
          </a:lstStyle>
          <a:p>
            <a:fld id="{7116118B-524E-4E88-AB72-9E335E9EE300}" type="slidenum">
              <a:rPr lang="es-ES" smtClean="0"/>
              <a:pPr/>
              <a:t>‹Nº›</a:t>
            </a:fld>
            <a:endParaRPr lang="es-ES"/>
          </a:p>
        </p:txBody>
      </p:sp>
    </p:spTree>
    <p:extLst>
      <p:ext uri="{BB962C8B-B14F-4D97-AF65-F5344CB8AC3E}">
        <p14:creationId xmlns:p14="http://schemas.microsoft.com/office/powerpoint/2010/main" val="353110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4303313" cy="339123"/>
          </a:xfrm>
          <a:prstGeom prst="rect">
            <a:avLst/>
          </a:prstGeom>
          <a:noFill/>
          <a:ln w="9525">
            <a:noFill/>
            <a:miter lim="800000"/>
            <a:headEnd/>
            <a:tailEnd/>
          </a:ln>
          <a:effectLst/>
        </p:spPr>
        <p:txBody>
          <a:bodyPr vert="horz" wrap="square" lIns="95558" tIns="47781" rIns="95558" bIns="47781" numCol="1" anchor="t" anchorCtr="0" compatLnSpc="1">
            <a:prstTxWarp prst="textNoShape">
              <a:avLst/>
            </a:prstTxWarp>
          </a:bodyPr>
          <a:lstStyle>
            <a:lvl1pPr algn="l" defTabSz="955705">
              <a:defRPr sz="1300">
                <a:latin typeface="Arial" charset="0"/>
              </a:defRPr>
            </a:lvl1pPr>
          </a:lstStyle>
          <a:p>
            <a:pPr>
              <a:defRPr/>
            </a:pPr>
            <a:endParaRPr lang="es-ES"/>
          </a:p>
        </p:txBody>
      </p:sp>
      <p:sp>
        <p:nvSpPr>
          <p:cNvPr id="15363" name="Rectangle 3"/>
          <p:cNvSpPr>
            <a:spLocks noGrp="1" noChangeArrowheads="1"/>
          </p:cNvSpPr>
          <p:nvPr>
            <p:ph type="dt" idx="1"/>
          </p:nvPr>
        </p:nvSpPr>
        <p:spPr bwMode="auto">
          <a:xfrm>
            <a:off x="5622597" y="1"/>
            <a:ext cx="4303313" cy="339123"/>
          </a:xfrm>
          <a:prstGeom prst="rect">
            <a:avLst/>
          </a:prstGeom>
          <a:noFill/>
          <a:ln w="9525">
            <a:noFill/>
            <a:miter lim="800000"/>
            <a:headEnd/>
            <a:tailEnd/>
          </a:ln>
          <a:effectLst/>
        </p:spPr>
        <p:txBody>
          <a:bodyPr vert="horz" wrap="square" lIns="95558" tIns="47781" rIns="95558" bIns="47781" numCol="1" anchor="t" anchorCtr="0" compatLnSpc="1">
            <a:prstTxWarp prst="textNoShape">
              <a:avLst/>
            </a:prstTxWarp>
          </a:bodyPr>
          <a:lstStyle>
            <a:lvl1pPr algn="r" defTabSz="955705">
              <a:defRPr sz="1300">
                <a:latin typeface="Arial" charset="0"/>
              </a:defRPr>
            </a:lvl1pPr>
          </a:lstStyle>
          <a:p>
            <a:pPr>
              <a:defRPr/>
            </a:pPr>
            <a:endParaRPr lang="es-ES"/>
          </a:p>
        </p:txBody>
      </p:sp>
      <p:sp>
        <p:nvSpPr>
          <p:cNvPr id="12292" name="Rectangle 4"/>
          <p:cNvSpPr>
            <a:spLocks noGrp="1" noRot="1" noChangeAspect="1" noChangeArrowheads="1" noTextEdit="1"/>
          </p:cNvSpPr>
          <p:nvPr>
            <p:ph type="sldImg" idx="2"/>
          </p:nvPr>
        </p:nvSpPr>
        <p:spPr bwMode="auto">
          <a:xfrm>
            <a:off x="3124200" y="511175"/>
            <a:ext cx="3679825" cy="254793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92362" y="3228191"/>
            <a:ext cx="7943506" cy="3058628"/>
          </a:xfrm>
          <a:prstGeom prst="rect">
            <a:avLst/>
          </a:prstGeom>
          <a:noFill/>
          <a:ln w="9525">
            <a:noFill/>
            <a:miter lim="800000"/>
            <a:headEnd/>
            <a:tailEnd/>
          </a:ln>
          <a:effectLst/>
        </p:spPr>
        <p:txBody>
          <a:bodyPr vert="horz" wrap="square" lIns="95558" tIns="47781" rIns="95558" bIns="4778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5366" name="Rectangle 6"/>
          <p:cNvSpPr>
            <a:spLocks noGrp="1" noChangeArrowheads="1"/>
          </p:cNvSpPr>
          <p:nvPr>
            <p:ph type="ftr" sz="quarter" idx="4"/>
          </p:nvPr>
        </p:nvSpPr>
        <p:spPr bwMode="auto">
          <a:xfrm>
            <a:off x="1" y="6457468"/>
            <a:ext cx="4303313" cy="339123"/>
          </a:xfrm>
          <a:prstGeom prst="rect">
            <a:avLst/>
          </a:prstGeom>
          <a:noFill/>
          <a:ln w="9525">
            <a:noFill/>
            <a:miter lim="800000"/>
            <a:headEnd/>
            <a:tailEnd/>
          </a:ln>
          <a:effectLst/>
        </p:spPr>
        <p:txBody>
          <a:bodyPr vert="horz" wrap="square" lIns="95558" tIns="47781" rIns="95558" bIns="47781" numCol="1" anchor="b" anchorCtr="0" compatLnSpc="1">
            <a:prstTxWarp prst="textNoShape">
              <a:avLst/>
            </a:prstTxWarp>
          </a:bodyPr>
          <a:lstStyle>
            <a:lvl1pPr algn="l" defTabSz="955705">
              <a:defRPr sz="1300">
                <a:latin typeface="Arial" charset="0"/>
              </a:defRPr>
            </a:lvl1pPr>
          </a:lstStyle>
          <a:p>
            <a:pPr>
              <a:defRPr/>
            </a:pPr>
            <a:endParaRPr lang="es-ES"/>
          </a:p>
        </p:txBody>
      </p:sp>
      <p:sp>
        <p:nvSpPr>
          <p:cNvPr id="15367" name="Rectangle 7"/>
          <p:cNvSpPr>
            <a:spLocks noGrp="1" noChangeArrowheads="1"/>
          </p:cNvSpPr>
          <p:nvPr>
            <p:ph type="sldNum" sz="quarter" idx="5"/>
          </p:nvPr>
        </p:nvSpPr>
        <p:spPr bwMode="auto">
          <a:xfrm>
            <a:off x="5622597" y="6457468"/>
            <a:ext cx="4303313" cy="339123"/>
          </a:xfrm>
          <a:prstGeom prst="rect">
            <a:avLst/>
          </a:prstGeom>
          <a:noFill/>
          <a:ln w="9525">
            <a:noFill/>
            <a:miter lim="800000"/>
            <a:headEnd/>
            <a:tailEnd/>
          </a:ln>
          <a:effectLst/>
        </p:spPr>
        <p:txBody>
          <a:bodyPr vert="horz" wrap="square" lIns="95558" tIns="47781" rIns="95558" bIns="47781" numCol="1" anchor="b" anchorCtr="0" compatLnSpc="1">
            <a:prstTxWarp prst="textNoShape">
              <a:avLst/>
            </a:prstTxWarp>
          </a:bodyPr>
          <a:lstStyle>
            <a:lvl1pPr algn="r" defTabSz="955705">
              <a:defRPr sz="1300">
                <a:latin typeface="Arial" charset="0"/>
              </a:defRPr>
            </a:lvl1pPr>
          </a:lstStyle>
          <a:p>
            <a:pPr>
              <a:defRPr/>
            </a:pPr>
            <a:fld id="{C4516311-520B-4C06-9008-C59C30A6840B}" type="slidenum">
              <a:rPr lang="es-ES"/>
              <a:pPr>
                <a:defRPr/>
              </a:pPr>
              <a:t>‹Nº›</a:t>
            </a:fld>
            <a:endParaRPr lang="es-ES"/>
          </a:p>
        </p:txBody>
      </p:sp>
    </p:spTree>
    <p:extLst>
      <p:ext uri="{BB962C8B-B14F-4D97-AF65-F5344CB8AC3E}">
        <p14:creationId xmlns:p14="http://schemas.microsoft.com/office/powerpoint/2010/main" val="2317857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defTabSz="955550"/>
            <a:fld id="{7345B41B-6925-4366-B20F-826A327A0863}" type="slidenum">
              <a:rPr lang="es-ES" smtClean="0"/>
              <a:pPr defTabSz="955550"/>
              <a:t>1</a:t>
            </a:fld>
            <a:endParaRPr lang="es-ES" dirty="0" smtClean="0"/>
          </a:p>
        </p:txBody>
      </p:sp>
      <p:sp>
        <p:nvSpPr>
          <p:cNvPr id="13315" name="Rectangle 2"/>
          <p:cNvSpPr>
            <a:spLocks noGrp="1" noRot="1" noChangeAspect="1" noChangeArrowheads="1" noTextEdit="1"/>
          </p:cNvSpPr>
          <p:nvPr>
            <p:ph type="sldImg"/>
          </p:nvPr>
        </p:nvSpPr>
        <p:spPr>
          <a:xfrm>
            <a:off x="3124200" y="508000"/>
            <a:ext cx="3684588" cy="2551113"/>
          </a:xfrm>
          <a:ln/>
        </p:spPr>
      </p:sp>
      <p:sp>
        <p:nvSpPr>
          <p:cNvPr id="13316" name="Rectangle 3"/>
          <p:cNvSpPr>
            <a:spLocks noGrp="1" noChangeArrowheads="1"/>
          </p:cNvSpPr>
          <p:nvPr>
            <p:ph type="body" idx="1"/>
          </p:nvPr>
        </p:nvSpPr>
        <p:spPr>
          <a:xfrm>
            <a:off x="992362" y="3228190"/>
            <a:ext cx="7943506" cy="3060802"/>
          </a:xfrm>
          <a:noFill/>
          <a:ln/>
        </p:spPr>
        <p:txBody>
          <a:bodyPr/>
          <a:lstStyle/>
          <a:p>
            <a:pPr eaLnBrk="1" hangingPunct="1"/>
            <a:endParaRPr lang="es-ES_tradn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55550"/>
            <a:fld id="{CECE1169-21FA-436F-AC4E-0E785876E2DE}" type="slidenum">
              <a:rPr lang="es-ES" smtClean="0"/>
              <a:pPr defTabSz="955550"/>
              <a:t>2</a:t>
            </a:fld>
            <a:endParaRPr lang="es-ES" dirty="0" smtClean="0"/>
          </a:p>
        </p:txBody>
      </p:sp>
      <p:sp>
        <p:nvSpPr>
          <p:cNvPr id="14339" name="Rectangle 2"/>
          <p:cNvSpPr>
            <a:spLocks noGrp="1" noRot="1" noChangeAspect="1" noChangeArrowheads="1" noTextEdit="1"/>
          </p:cNvSpPr>
          <p:nvPr>
            <p:ph type="sldImg"/>
          </p:nvPr>
        </p:nvSpPr>
        <p:spPr>
          <a:xfrm>
            <a:off x="3125788" y="511175"/>
            <a:ext cx="3681412" cy="2547938"/>
          </a:xfrm>
          <a:ln/>
        </p:spPr>
      </p:sp>
      <p:sp>
        <p:nvSpPr>
          <p:cNvPr id="1434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9825" cy="2547938"/>
          </a:xfrm>
        </p:spPr>
      </p:sp>
      <p:sp>
        <p:nvSpPr>
          <p:cNvPr id="3" name="2 Marcador de notas"/>
          <p:cNvSpPr>
            <a:spLocks noGrp="1"/>
          </p:cNvSpPr>
          <p:nvPr>
            <p:ph type="body" idx="1"/>
          </p:nvPr>
        </p:nvSpPr>
        <p:spPr/>
        <p:txBody>
          <a:bodyPr>
            <a:normAutofit fontScale="92500" lnSpcReduction="10000"/>
          </a:bodyPr>
          <a:lstStyle/>
          <a:p>
            <a:endParaRPr lang="en-US" noProof="0" dirty="0"/>
          </a:p>
        </p:txBody>
      </p:sp>
      <p:sp>
        <p:nvSpPr>
          <p:cNvPr id="4" name="3 Marcador de número de diapositiva"/>
          <p:cNvSpPr>
            <a:spLocks noGrp="1"/>
          </p:cNvSpPr>
          <p:nvPr>
            <p:ph type="sldNum" sz="quarter" idx="10"/>
          </p:nvPr>
        </p:nvSpPr>
        <p:spPr/>
        <p:txBody>
          <a:bodyPr/>
          <a:lstStyle/>
          <a:p>
            <a:pPr>
              <a:defRPr/>
            </a:pPr>
            <a:fld id="{C4516311-520B-4C06-9008-C59C30A6840B}" type="slidenum">
              <a:rPr lang="es-ES" smtClean="0"/>
              <a:pPr>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9825" cy="2547938"/>
          </a:xfrm>
        </p:spPr>
      </p:sp>
      <p:sp>
        <p:nvSpPr>
          <p:cNvPr id="3" name="2 Marcador de notas"/>
          <p:cNvSpPr>
            <a:spLocks noGrp="1"/>
          </p:cNvSpPr>
          <p:nvPr>
            <p:ph type="body" idx="1"/>
          </p:nvPr>
        </p:nvSpPr>
        <p:spPr/>
        <p:txBody>
          <a:bodyPr>
            <a:normAutofit lnSpcReduction="10000"/>
          </a:bodyPr>
          <a:lstStyle/>
          <a:p>
            <a:endParaRPr lang="en-US" dirty="0"/>
          </a:p>
        </p:txBody>
      </p:sp>
      <p:sp>
        <p:nvSpPr>
          <p:cNvPr id="4" name="3 Marcador de número de diapositiva"/>
          <p:cNvSpPr>
            <a:spLocks noGrp="1"/>
          </p:cNvSpPr>
          <p:nvPr>
            <p:ph type="sldNum" sz="quarter" idx="10"/>
          </p:nvPr>
        </p:nvSpPr>
        <p:spPr/>
        <p:txBody>
          <a:bodyPr/>
          <a:lstStyle/>
          <a:p>
            <a:pPr>
              <a:defRPr/>
            </a:pPr>
            <a:fld id="{C4516311-520B-4C06-9008-C59C30A6840B}"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9825" cy="2547938"/>
          </a:xfrm>
        </p:spPr>
      </p:sp>
      <p:sp>
        <p:nvSpPr>
          <p:cNvPr id="3" name="2 Marcador de notas"/>
          <p:cNvSpPr>
            <a:spLocks noGrp="1"/>
          </p:cNvSpPr>
          <p:nvPr>
            <p:ph type="body" idx="1"/>
          </p:nvPr>
        </p:nvSpPr>
        <p:spPr/>
        <p:txBody>
          <a:bodyPr>
            <a:normAutofit fontScale="77500" lnSpcReduction="20000"/>
          </a:bodyPr>
          <a:lstStyle/>
          <a:p>
            <a:pPr defTabSz="915772">
              <a:buFont typeface="Arial" pitchFamily="34" charset="0"/>
              <a:buChar char="•"/>
              <a:defRPr/>
            </a:pPr>
            <a:endParaRPr lang="en-US" dirty="0" smtClean="0"/>
          </a:p>
          <a:p>
            <a:pPr lvl="1">
              <a:buFont typeface="Arial" pitchFamily="34" charset="0"/>
              <a:buNone/>
            </a:pPr>
            <a:endParaRPr lang="en-US" baseline="0" dirty="0" smtClean="0"/>
          </a:p>
          <a:p>
            <a:r>
              <a:rPr lang="en-US" baseline="0" dirty="0" smtClean="0"/>
              <a:t> </a:t>
            </a:r>
            <a:endParaRPr lang="en-US" dirty="0"/>
          </a:p>
        </p:txBody>
      </p:sp>
      <p:sp>
        <p:nvSpPr>
          <p:cNvPr id="4" name="3 Marcador de número de diapositiva"/>
          <p:cNvSpPr>
            <a:spLocks noGrp="1"/>
          </p:cNvSpPr>
          <p:nvPr>
            <p:ph type="sldNum" sz="quarter" idx="10"/>
          </p:nvPr>
        </p:nvSpPr>
        <p:spPr/>
        <p:txBody>
          <a:bodyPr/>
          <a:lstStyle/>
          <a:p>
            <a:pPr>
              <a:defRPr/>
            </a:pPr>
            <a:fld id="{91792AD3-60C1-46EB-A6D2-0792B2183E31}"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9825" cy="2547938"/>
          </a:xfrm>
        </p:spPr>
      </p:sp>
      <p:sp>
        <p:nvSpPr>
          <p:cNvPr id="3" name="2 Marcador de notas"/>
          <p:cNvSpPr>
            <a:spLocks noGrp="1"/>
          </p:cNvSpPr>
          <p:nvPr>
            <p:ph type="body" idx="1"/>
          </p:nvPr>
        </p:nvSpPr>
        <p:spPr/>
        <p:txBody>
          <a:bodyPr>
            <a:normAutofit fontScale="92500" lnSpcReduction="20000"/>
          </a:bodyPr>
          <a:lstStyle/>
          <a:p>
            <a:endParaRPr lang="es-ES" b="0" dirty="0"/>
          </a:p>
        </p:txBody>
      </p:sp>
      <p:sp>
        <p:nvSpPr>
          <p:cNvPr id="4" name="3 Marcador de número de diapositiva"/>
          <p:cNvSpPr>
            <a:spLocks noGrp="1"/>
          </p:cNvSpPr>
          <p:nvPr>
            <p:ph type="sldNum" sz="quarter" idx="10"/>
          </p:nvPr>
        </p:nvSpPr>
        <p:spPr/>
        <p:txBody>
          <a:bodyPr/>
          <a:lstStyle/>
          <a:p>
            <a:pPr>
              <a:defRPr/>
            </a:pPr>
            <a:fld id="{C4516311-520B-4C06-9008-C59C30A6840B}"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9825" cy="2547938"/>
          </a:xfrm>
        </p:spPr>
      </p:sp>
      <p:sp>
        <p:nvSpPr>
          <p:cNvPr id="3" name="2 Marcador de notas"/>
          <p:cNvSpPr>
            <a:spLocks noGrp="1"/>
          </p:cNvSpPr>
          <p:nvPr>
            <p:ph type="body" idx="1"/>
          </p:nvPr>
        </p:nvSpPr>
        <p:spPr/>
        <p:txBody>
          <a:bodyPr>
            <a:normAutofit fontScale="77500" lnSpcReduction="20000"/>
          </a:bodyPr>
          <a:lstStyle/>
          <a:p>
            <a:endParaRPr lang="en-US" noProof="0" dirty="0"/>
          </a:p>
        </p:txBody>
      </p:sp>
      <p:sp>
        <p:nvSpPr>
          <p:cNvPr id="4" name="3 Marcador de número de diapositiva"/>
          <p:cNvSpPr>
            <a:spLocks noGrp="1"/>
          </p:cNvSpPr>
          <p:nvPr>
            <p:ph type="sldNum" sz="quarter" idx="10"/>
          </p:nvPr>
        </p:nvSpPr>
        <p:spPr/>
        <p:txBody>
          <a:bodyPr/>
          <a:lstStyle/>
          <a:p>
            <a:pPr>
              <a:defRPr/>
            </a:pPr>
            <a:fld id="{C4516311-520B-4C06-9008-C59C30A6840B}"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9825" cy="2547938"/>
          </a:xfrm>
        </p:spPr>
      </p:sp>
      <p:sp>
        <p:nvSpPr>
          <p:cNvPr id="3" name="2 Marcador de notas"/>
          <p:cNvSpPr>
            <a:spLocks noGrp="1"/>
          </p:cNvSpPr>
          <p:nvPr>
            <p:ph type="body" idx="1"/>
          </p:nvPr>
        </p:nvSpPr>
        <p:spPr/>
        <p:txBody>
          <a:bodyPr>
            <a:normAutofit/>
          </a:bodyPr>
          <a:lstStyle/>
          <a:p>
            <a:pPr>
              <a:buFont typeface="Arial" pitchFamily="34" charset="0"/>
              <a:buChar char="•"/>
            </a:pPr>
            <a:endParaRPr lang="en-US" noProof="0" dirty="0"/>
          </a:p>
        </p:txBody>
      </p:sp>
      <p:sp>
        <p:nvSpPr>
          <p:cNvPr id="4" name="3 Marcador de número de diapositiva"/>
          <p:cNvSpPr>
            <a:spLocks noGrp="1"/>
          </p:cNvSpPr>
          <p:nvPr>
            <p:ph type="sldNum" sz="quarter" idx="10"/>
          </p:nvPr>
        </p:nvSpPr>
        <p:spPr/>
        <p:txBody>
          <a:bodyPr/>
          <a:lstStyle/>
          <a:p>
            <a:pPr>
              <a:defRPr/>
            </a:pPr>
            <a:fld id="{C4516311-520B-4C06-9008-C59C30A6840B}" type="slidenum">
              <a:rPr lang="es-ES" smtClean="0"/>
              <a:pPr>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Tienda de campaña"/>
          <p:cNvPicPr>
            <a:picLocks noChangeAspect="1" noChangeArrowheads="1"/>
          </p:cNvPicPr>
          <p:nvPr userDrawn="1"/>
        </p:nvPicPr>
        <p:blipFill>
          <a:blip r:embed="rId2" cstate="print"/>
          <a:srcRect/>
          <a:stretch>
            <a:fillRect/>
          </a:stretch>
        </p:blipFill>
        <p:spPr bwMode="auto">
          <a:xfrm>
            <a:off x="3512346" y="182565"/>
            <a:ext cx="2879725" cy="1400175"/>
          </a:xfrm>
          <a:prstGeom prst="rect">
            <a:avLst/>
          </a:prstGeom>
          <a:noFill/>
          <a:ln w="9525">
            <a:noFill/>
            <a:miter lim="800000"/>
            <a:headEnd/>
            <a:tailEnd/>
          </a:ln>
        </p:spPr>
      </p:pic>
      <p:pic>
        <p:nvPicPr>
          <p:cNvPr id="5" name="Picture 12" descr="leon_portada"/>
          <p:cNvPicPr>
            <a:picLocks noChangeAspect="1" noChangeArrowheads="1"/>
          </p:cNvPicPr>
          <p:nvPr userDrawn="1"/>
        </p:nvPicPr>
        <p:blipFill>
          <a:blip r:embed="rId3" cstate="print"/>
          <a:srcRect/>
          <a:stretch>
            <a:fillRect/>
          </a:stretch>
        </p:blipFill>
        <p:spPr bwMode="auto">
          <a:xfrm>
            <a:off x="7862888" y="0"/>
            <a:ext cx="2046287" cy="2636838"/>
          </a:xfrm>
          <a:prstGeom prst="rect">
            <a:avLst/>
          </a:prstGeom>
          <a:noFill/>
          <a:ln w="9525">
            <a:noFill/>
            <a:miter lim="800000"/>
            <a:headEnd/>
            <a:tailEnd/>
          </a:ln>
        </p:spPr>
      </p:pic>
      <p:sp>
        <p:nvSpPr>
          <p:cNvPr id="6" name="Text Box 13"/>
          <p:cNvSpPr txBox="1">
            <a:spLocks noChangeArrowheads="1"/>
          </p:cNvSpPr>
          <p:nvPr userDrawn="1"/>
        </p:nvSpPr>
        <p:spPr bwMode="auto">
          <a:xfrm>
            <a:off x="2001718" y="1857377"/>
            <a:ext cx="5900974" cy="461665"/>
          </a:xfrm>
          <a:prstGeom prst="rect">
            <a:avLst/>
          </a:prstGeom>
          <a:noFill/>
          <a:ln w="9525" algn="ctr">
            <a:noFill/>
            <a:miter lim="800000"/>
            <a:headEnd/>
            <a:tailEnd/>
          </a:ln>
          <a:effectLst/>
        </p:spPr>
        <p:txBody>
          <a:bodyPr wrap="none">
            <a:spAutoFit/>
          </a:bodyPr>
          <a:lstStyle/>
          <a:p>
            <a:pPr algn="ctr">
              <a:defRPr/>
            </a:pPr>
            <a:r>
              <a:rPr lang="es-ES" sz="2400" dirty="0"/>
              <a:t>E</a:t>
            </a:r>
            <a:r>
              <a:rPr lang="es-ES" dirty="0"/>
              <a:t>SCUELA </a:t>
            </a:r>
            <a:r>
              <a:rPr lang="es-ES" sz="2400" dirty="0"/>
              <a:t>T</a:t>
            </a:r>
            <a:r>
              <a:rPr lang="es-ES" dirty="0"/>
              <a:t>ÉCNICA </a:t>
            </a:r>
            <a:r>
              <a:rPr lang="es-ES" sz="2400" dirty="0"/>
              <a:t>S</a:t>
            </a:r>
            <a:r>
              <a:rPr lang="es-ES" dirty="0"/>
              <a:t>UPERIOR DE </a:t>
            </a:r>
            <a:r>
              <a:rPr lang="es-ES" sz="2400" dirty="0"/>
              <a:t>I</a:t>
            </a:r>
            <a:r>
              <a:rPr lang="es-ES" dirty="0"/>
              <a:t>NGENIERÍA – </a:t>
            </a:r>
            <a:r>
              <a:rPr lang="es-ES" sz="2000" dirty="0"/>
              <a:t>ICAI</a:t>
            </a:r>
            <a:r>
              <a:rPr lang="es-ES" dirty="0"/>
              <a:t> </a:t>
            </a:r>
          </a:p>
        </p:txBody>
      </p:sp>
      <p:sp>
        <p:nvSpPr>
          <p:cNvPr id="3074" name="Rectangle 2"/>
          <p:cNvSpPr>
            <a:spLocks noGrp="1" noChangeArrowheads="1"/>
          </p:cNvSpPr>
          <p:nvPr>
            <p:ph type="ctrTitle" hasCustomPrompt="1"/>
          </p:nvPr>
        </p:nvSpPr>
        <p:spPr>
          <a:xfrm>
            <a:off x="0" y="2878138"/>
            <a:ext cx="9904413" cy="1601787"/>
          </a:xfrm>
          <a:solidFill>
            <a:srgbClr val="A8A9AC"/>
          </a:solidFill>
          <a:ln w="12700"/>
        </p:spPr>
        <p:txBody>
          <a:bodyPr lIns="90487" tIns="44450" rIns="90487" bIns="44450" anchor="ctr" anchorCtr="1"/>
          <a:lstStyle>
            <a:lvl1pPr algn="ctr">
              <a:defRPr sz="2800">
                <a:solidFill>
                  <a:schemeClr val="bg1"/>
                </a:solidFill>
              </a:defRPr>
            </a:lvl1pPr>
          </a:lstStyle>
          <a:p>
            <a:r>
              <a:rPr lang="es-ES" sz="3200" dirty="0" smtClean="0"/>
              <a:t>Plantilla de presentaciones</a:t>
            </a:r>
            <a:br>
              <a:rPr lang="es-ES" sz="3200" dirty="0" smtClean="0"/>
            </a:br>
            <a:r>
              <a:rPr lang="es-ES" sz="3200" dirty="0" smtClean="0"/>
              <a:t>Versión 2009</a:t>
            </a:r>
            <a:r>
              <a:rPr lang="es-ES" dirty="0" smtClean="0"/>
              <a:t/>
            </a:r>
            <a:br>
              <a:rPr lang="es-ES" dirty="0" smtClean="0"/>
            </a:br>
            <a:r>
              <a:rPr lang="es-ES" dirty="0" smtClean="0"/>
              <a:t>Criterios orientativos</a:t>
            </a:r>
            <a:r>
              <a:rPr lang="es-ES" dirty="0"/>
              <a:t>	</a:t>
            </a:r>
          </a:p>
        </p:txBody>
      </p:sp>
      <p:sp>
        <p:nvSpPr>
          <p:cNvPr id="3075" name="Rectangle 3"/>
          <p:cNvSpPr>
            <a:spLocks noGrp="1" noChangeArrowheads="1"/>
          </p:cNvSpPr>
          <p:nvPr>
            <p:ph type="subTitle" idx="1" hasCustomPrompt="1"/>
          </p:nvPr>
        </p:nvSpPr>
        <p:spPr>
          <a:xfrm>
            <a:off x="633412" y="5027613"/>
            <a:ext cx="8637589" cy="1473221"/>
          </a:xfrm>
        </p:spPr>
        <p:txBody>
          <a:bodyPr wrap="none" anchorCtr="1"/>
          <a:lstStyle>
            <a:lvl1pPr marL="0" marR="0" indent="0" algn="ctr" defTabSz="914400" rtl="0" eaLnBrk="1" fontAlgn="base" latinLnBrk="0" hangingPunct="1">
              <a:lnSpc>
                <a:spcPct val="90000"/>
              </a:lnSpc>
              <a:spcBef>
                <a:spcPct val="20000"/>
              </a:spcBef>
              <a:spcAft>
                <a:spcPct val="0"/>
              </a:spcAft>
              <a:buClrTx/>
              <a:buSzPct val="80000"/>
              <a:buFontTx/>
              <a:buNone/>
              <a:tabLst/>
              <a:defRPr sz="2400"/>
            </a:lvl1pPr>
          </a:lstStyle>
          <a:p>
            <a:pPr eaLnBrk="1" hangingPunct="1"/>
            <a:r>
              <a:rPr lang="es-ES" dirty="0" smtClean="0"/>
              <a:t>Nombre Apellidos</a:t>
            </a:r>
          </a:p>
          <a:p>
            <a:pPr eaLnBrk="1" hangingPunct="1"/>
            <a:endParaRPr lang="es-ES" dirty="0" smtClean="0"/>
          </a:p>
          <a:p>
            <a:pPr marL="0" marR="0" lvl="0" indent="0" algn="ctr" defTabSz="914400" rtl="0" eaLnBrk="1" fontAlgn="base" latinLnBrk="0" hangingPunct="1">
              <a:lnSpc>
                <a:spcPct val="90000"/>
              </a:lnSpc>
              <a:spcBef>
                <a:spcPct val="20000"/>
              </a:spcBef>
              <a:spcAft>
                <a:spcPct val="0"/>
              </a:spcAft>
              <a:buClrTx/>
              <a:buSzPct val="80000"/>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Conferencia, asignatura, mesa redonda, etc.</a:t>
            </a:r>
          </a:p>
          <a:p>
            <a:pPr marL="0" marR="0" lvl="0" indent="0" algn="ctr" defTabSz="914400" rtl="0" eaLnBrk="1" fontAlgn="base" latinLnBrk="0" hangingPunct="1">
              <a:lnSpc>
                <a:spcPct val="90000"/>
              </a:lnSpc>
              <a:spcBef>
                <a:spcPct val="20000"/>
              </a:spcBef>
              <a:spcAft>
                <a:spcPct val="0"/>
              </a:spcAft>
              <a:buClrTx/>
              <a:buSzPct val="80000"/>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Lugar, </a:t>
            </a:r>
            <a:r>
              <a:rPr kumimoji="0" lang="es-ES" sz="1800" b="0" i="0" u="none" strike="noStrike" kern="0" cap="none" spc="0" normalizeH="0" baseline="0" noProof="0" dirty="0" err="1" smtClean="0">
                <a:ln>
                  <a:noFill/>
                </a:ln>
                <a:solidFill>
                  <a:schemeClr val="tx1"/>
                </a:solidFill>
                <a:effectLst/>
                <a:uLnTx/>
                <a:uFillTx/>
                <a:latin typeface="+mn-lt"/>
                <a:ea typeface="+mn-ea"/>
                <a:cs typeface="+mn-cs"/>
              </a:rPr>
              <a:t>dd</a:t>
            </a:r>
            <a:r>
              <a:rPr kumimoji="0" lang="es-ES" sz="1800" b="0" i="0" u="none" strike="noStrike" kern="0" cap="none" spc="0" normalizeH="0" baseline="0" noProof="0" dirty="0" smtClean="0">
                <a:ln>
                  <a:noFill/>
                </a:ln>
                <a:solidFill>
                  <a:schemeClr val="tx1"/>
                </a:solidFill>
                <a:effectLst/>
                <a:uLnTx/>
                <a:uFillTx/>
                <a:latin typeface="+mn-lt"/>
                <a:ea typeface="+mn-ea"/>
                <a:cs typeface="+mn-cs"/>
              </a:rPr>
              <a:t> de mm de 20yy</a:t>
            </a:r>
          </a:p>
          <a:p>
            <a:pPr eaLnBrk="1" hangingPunct="1"/>
            <a:endParaRPr lang="es-ES" dirty="0" smtClean="0"/>
          </a:p>
        </p:txBody>
      </p:sp>
      <p:sp>
        <p:nvSpPr>
          <p:cNvPr id="7" name="Text Box 5"/>
          <p:cNvSpPr txBox="1">
            <a:spLocks noChangeArrowheads="1"/>
          </p:cNvSpPr>
          <p:nvPr userDrawn="1"/>
        </p:nvSpPr>
        <p:spPr bwMode="auto">
          <a:xfrm>
            <a:off x="2302285" y="2214556"/>
            <a:ext cx="5299849" cy="461665"/>
          </a:xfrm>
          <a:prstGeom prst="rect">
            <a:avLst/>
          </a:prstGeom>
          <a:noFill/>
          <a:ln w="9525" algn="ctr">
            <a:noFill/>
            <a:miter lim="800000"/>
            <a:headEnd/>
            <a:tailEnd/>
          </a:ln>
        </p:spPr>
        <p:txBody>
          <a:bodyPr wrap="none">
            <a:spAutoFit/>
          </a:bodyPr>
          <a:lstStyle/>
          <a:p>
            <a:pPr algn="ctr"/>
            <a:r>
              <a:rPr lang="es-ES" sz="2400" b="1" dirty="0"/>
              <a:t>Instituto de Investigación Tecnológica</a:t>
            </a:r>
            <a:endParaRPr lang="es-ES"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de separación">
    <p:spTree>
      <p:nvGrpSpPr>
        <p:cNvPr id="1" name=""/>
        <p:cNvGrpSpPr/>
        <p:nvPr/>
      </p:nvGrpSpPr>
      <p:grpSpPr>
        <a:xfrm>
          <a:off x="0" y="0"/>
          <a:ext cx="0" cy="0"/>
          <a:chOff x="0" y="0"/>
          <a:chExt cx="0" cy="0"/>
        </a:xfrm>
      </p:grpSpPr>
      <p:pic>
        <p:nvPicPr>
          <p:cNvPr id="3" name="Picture 6" descr="leon_portada"/>
          <p:cNvPicPr>
            <a:picLocks noChangeAspect="1" noChangeArrowheads="1"/>
          </p:cNvPicPr>
          <p:nvPr userDrawn="1"/>
        </p:nvPicPr>
        <p:blipFill>
          <a:blip r:embed="rId2" cstate="print"/>
          <a:srcRect/>
          <a:stretch>
            <a:fillRect/>
          </a:stretch>
        </p:blipFill>
        <p:spPr bwMode="auto">
          <a:xfrm>
            <a:off x="7512050" y="2"/>
            <a:ext cx="2393950" cy="3084513"/>
          </a:xfrm>
          <a:prstGeom prst="rect">
            <a:avLst/>
          </a:prstGeom>
          <a:noFill/>
          <a:ln w="9525">
            <a:noFill/>
            <a:miter lim="800000"/>
            <a:headEnd/>
            <a:tailEnd/>
          </a:ln>
        </p:spPr>
      </p:pic>
      <p:sp>
        <p:nvSpPr>
          <p:cNvPr id="4" name="Rectangle 7"/>
          <p:cNvSpPr>
            <a:spLocks noGrp="1" noChangeArrowheads="1"/>
          </p:cNvSpPr>
          <p:nvPr userDrawn="1">
            <p:ph type="ctrTitle" hasCustomPrompt="1"/>
          </p:nvPr>
        </p:nvSpPr>
        <p:spPr>
          <a:xfrm>
            <a:off x="947737" y="1587500"/>
            <a:ext cx="1719262" cy="1552575"/>
          </a:xfrm>
          <a:solidFill>
            <a:schemeClr val="bg2"/>
          </a:solidFill>
          <a:ln w="9525"/>
        </p:spPr>
        <p:txBody>
          <a:bodyPr anchor="ctr" anchorCtr="0"/>
          <a:lstStyle>
            <a:lvl1pPr algn="ctr">
              <a:defRPr sz="6000">
                <a:solidFill>
                  <a:schemeClr val="bg1"/>
                </a:solidFill>
              </a:defRPr>
            </a:lvl1pPr>
          </a:lstStyle>
          <a:p>
            <a:pPr eaLnBrk="1" hangingPunct="1"/>
            <a:r>
              <a:rPr lang="es-ES_tradnl" sz="6000" dirty="0" smtClean="0"/>
              <a:t>Nº</a:t>
            </a:r>
            <a:endParaRPr lang="es-ES" sz="6000" dirty="0" smtClean="0"/>
          </a:p>
        </p:txBody>
      </p:sp>
      <p:sp>
        <p:nvSpPr>
          <p:cNvPr id="5" name="Rectangle 8"/>
          <p:cNvSpPr>
            <a:spLocks noGrp="1" noChangeArrowheads="1"/>
          </p:cNvSpPr>
          <p:nvPr userDrawn="1">
            <p:ph type="subTitle" idx="1" hasCustomPrompt="1"/>
          </p:nvPr>
        </p:nvSpPr>
        <p:spPr>
          <a:xfrm>
            <a:off x="947738" y="4014788"/>
            <a:ext cx="7389812" cy="1314450"/>
          </a:xfrm>
          <a:noFill/>
        </p:spPr>
        <p:txBody>
          <a:bodyPr wrap="square" tIns="108000" bIns="108000" anchor="ctr"/>
          <a:lstStyle>
            <a:lvl1pPr marL="271463" indent="-271463" algn="ctr" eaLnBrk="1" hangingPunct="1">
              <a:buNone/>
              <a:defRPr sz="3600"/>
            </a:lvl1pPr>
          </a:lstStyle>
          <a:p>
            <a:pPr marL="271463" indent="-271463" eaLnBrk="1" hangingPunct="1"/>
            <a:r>
              <a:rPr lang="es-ES" sz="3600" dirty="0" smtClean="0"/>
              <a:t>Título del separador</a:t>
            </a:r>
          </a:p>
        </p:txBody>
      </p:sp>
      <p:sp>
        <p:nvSpPr>
          <p:cNvPr id="6" name="Line 10"/>
          <p:cNvSpPr>
            <a:spLocks noChangeShapeType="1"/>
          </p:cNvSpPr>
          <p:nvPr userDrawn="1"/>
        </p:nvSpPr>
        <p:spPr bwMode="auto">
          <a:xfrm>
            <a:off x="889001" y="2420938"/>
            <a:ext cx="0" cy="914400"/>
          </a:xfrm>
          <a:prstGeom prst="line">
            <a:avLst/>
          </a:prstGeom>
          <a:noFill/>
          <a:ln w="9525">
            <a:solidFill>
              <a:srgbClr val="CC6600"/>
            </a:solidFill>
            <a:round/>
            <a:headEnd/>
            <a:tailEnd/>
          </a:ln>
        </p:spPr>
        <p:txBody>
          <a:bodyPr/>
          <a:lstStyle/>
          <a:p>
            <a:endParaRPr lang="es-ES"/>
          </a:p>
        </p:txBody>
      </p:sp>
      <p:sp>
        <p:nvSpPr>
          <p:cNvPr id="7" name="Line 11"/>
          <p:cNvSpPr>
            <a:spLocks noChangeShapeType="1"/>
          </p:cNvSpPr>
          <p:nvPr userDrawn="1"/>
        </p:nvSpPr>
        <p:spPr bwMode="auto">
          <a:xfrm flipH="1">
            <a:off x="631825" y="3186113"/>
            <a:ext cx="533400" cy="0"/>
          </a:xfrm>
          <a:prstGeom prst="line">
            <a:avLst/>
          </a:prstGeom>
          <a:noFill/>
          <a:ln w="9525">
            <a:solidFill>
              <a:srgbClr val="CC6600"/>
            </a:solidFill>
            <a:round/>
            <a:headEnd/>
            <a:tailEnd/>
          </a:ln>
        </p:spPr>
        <p:txBody>
          <a:bodyPr/>
          <a:lstStyle/>
          <a:p>
            <a:endParaRPr lang="es-ES"/>
          </a:p>
        </p:txBody>
      </p:sp>
      <p:sp>
        <p:nvSpPr>
          <p:cNvPr id="8" name="Line 12"/>
          <p:cNvSpPr>
            <a:spLocks noChangeShapeType="1"/>
          </p:cNvSpPr>
          <p:nvPr userDrawn="1"/>
        </p:nvSpPr>
        <p:spPr bwMode="auto">
          <a:xfrm flipV="1">
            <a:off x="922338" y="1433514"/>
            <a:ext cx="0" cy="304800"/>
          </a:xfrm>
          <a:prstGeom prst="line">
            <a:avLst/>
          </a:prstGeom>
          <a:noFill/>
          <a:ln w="9525">
            <a:solidFill>
              <a:srgbClr val="CC6600"/>
            </a:solidFill>
            <a:round/>
            <a:headEnd/>
            <a:tailEnd/>
          </a:ln>
        </p:spPr>
        <p:txBody>
          <a:bodyPr/>
          <a:lstStyle/>
          <a:p>
            <a:endParaRPr lang="es-ES"/>
          </a:p>
        </p:txBody>
      </p:sp>
      <p:sp>
        <p:nvSpPr>
          <p:cNvPr id="9" name="Line 13"/>
          <p:cNvSpPr>
            <a:spLocks noChangeShapeType="1"/>
          </p:cNvSpPr>
          <p:nvPr userDrawn="1"/>
        </p:nvSpPr>
        <p:spPr bwMode="auto">
          <a:xfrm flipH="1" flipV="1">
            <a:off x="817563" y="1557338"/>
            <a:ext cx="381000" cy="0"/>
          </a:xfrm>
          <a:prstGeom prst="line">
            <a:avLst/>
          </a:prstGeom>
          <a:noFill/>
          <a:ln w="9525">
            <a:solidFill>
              <a:srgbClr val="CC6600"/>
            </a:solidFill>
            <a:round/>
            <a:headEnd/>
            <a:tailEnd/>
          </a:ln>
        </p:spPr>
        <p:txBody>
          <a:bodyPr/>
          <a:lstStyle/>
          <a:p>
            <a:endParaRPr lang="es-ES"/>
          </a:p>
        </p:txBody>
      </p:sp>
      <p:sp>
        <p:nvSpPr>
          <p:cNvPr id="10" name="Line 14"/>
          <p:cNvSpPr>
            <a:spLocks noChangeShapeType="1"/>
          </p:cNvSpPr>
          <p:nvPr userDrawn="1"/>
        </p:nvSpPr>
        <p:spPr bwMode="auto">
          <a:xfrm>
            <a:off x="2725737" y="1268413"/>
            <a:ext cx="0" cy="914400"/>
          </a:xfrm>
          <a:prstGeom prst="line">
            <a:avLst/>
          </a:prstGeom>
          <a:noFill/>
          <a:ln w="9525">
            <a:solidFill>
              <a:srgbClr val="CC6600"/>
            </a:solidFill>
            <a:round/>
            <a:headEnd/>
            <a:tailEnd/>
          </a:ln>
        </p:spPr>
        <p:txBody>
          <a:bodyPr/>
          <a:lstStyle/>
          <a:p>
            <a:endParaRPr lang="es-ES"/>
          </a:p>
        </p:txBody>
      </p:sp>
      <p:sp>
        <p:nvSpPr>
          <p:cNvPr id="11" name="Line 15"/>
          <p:cNvSpPr>
            <a:spLocks noChangeShapeType="1"/>
          </p:cNvSpPr>
          <p:nvPr userDrawn="1"/>
        </p:nvSpPr>
        <p:spPr bwMode="auto">
          <a:xfrm flipH="1">
            <a:off x="2344740" y="1544638"/>
            <a:ext cx="533400" cy="0"/>
          </a:xfrm>
          <a:prstGeom prst="line">
            <a:avLst/>
          </a:prstGeom>
          <a:noFill/>
          <a:ln w="9525">
            <a:solidFill>
              <a:srgbClr val="CC6600"/>
            </a:solidFill>
            <a:round/>
            <a:headEnd/>
            <a:tailEnd/>
          </a:ln>
        </p:spPr>
        <p:txBody>
          <a:bodyPr/>
          <a:lstStyle/>
          <a:p>
            <a:endParaRPr lang="es-ES"/>
          </a:p>
        </p:txBody>
      </p:sp>
      <p:sp>
        <p:nvSpPr>
          <p:cNvPr id="12" name="Line 16"/>
          <p:cNvSpPr>
            <a:spLocks noChangeShapeType="1"/>
          </p:cNvSpPr>
          <p:nvPr userDrawn="1"/>
        </p:nvSpPr>
        <p:spPr bwMode="auto">
          <a:xfrm flipV="1">
            <a:off x="950912" y="5211763"/>
            <a:ext cx="0" cy="304800"/>
          </a:xfrm>
          <a:prstGeom prst="line">
            <a:avLst/>
          </a:prstGeom>
          <a:noFill/>
          <a:ln w="9525">
            <a:solidFill>
              <a:srgbClr val="CC6600"/>
            </a:solidFill>
            <a:round/>
            <a:headEnd/>
            <a:tailEnd/>
          </a:ln>
        </p:spPr>
        <p:txBody>
          <a:bodyPr/>
          <a:lstStyle/>
          <a:p>
            <a:endParaRPr lang="es-ES"/>
          </a:p>
        </p:txBody>
      </p:sp>
      <p:sp>
        <p:nvSpPr>
          <p:cNvPr id="13" name="Line 17"/>
          <p:cNvSpPr>
            <a:spLocks noChangeShapeType="1"/>
          </p:cNvSpPr>
          <p:nvPr userDrawn="1"/>
        </p:nvSpPr>
        <p:spPr bwMode="auto">
          <a:xfrm flipH="1" flipV="1">
            <a:off x="846140" y="5335588"/>
            <a:ext cx="381000" cy="0"/>
          </a:xfrm>
          <a:prstGeom prst="line">
            <a:avLst/>
          </a:prstGeom>
          <a:noFill/>
          <a:ln w="9525">
            <a:solidFill>
              <a:srgbClr val="CC6600"/>
            </a:solidFill>
            <a:round/>
            <a:headEnd/>
            <a:tailEnd/>
          </a:ln>
        </p:spPr>
        <p:txBody>
          <a:bodyPr/>
          <a:lstStyle/>
          <a:p>
            <a:endParaRPr lang="es-ES"/>
          </a:p>
        </p:txBody>
      </p:sp>
      <p:sp>
        <p:nvSpPr>
          <p:cNvPr id="14" name="Line 18"/>
          <p:cNvSpPr>
            <a:spLocks noChangeShapeType="1"/>
          </p:cNvSpPr>
          <p:nvPr userDrawn="1"/>
        </p:nvSpPr>
        <p:spPr bwMode="auto">
          <a:xfrm>
            <a:off x="8339137" y="3732213"/>
            <a:ext cx="0" cy="914400"/>
          </a:xfrm>
          <a:prstGeom prst="line">
            <a:avLst/>
          </a:prstGeom>
          <a:noFill/>
          <a:ln w="9525">
            <a:solidFill>
              <a:srgbClr val="CC6600"/>
            </a:solidFill>
            <a:round/>
            <a:headEnd/>
            <a:tailEnd/>
          </a:ln>
        </p:spPr>
        <p:txBody>
          <a:bodyPr/>
          <a:lstStyle/>
          <a:p>
            <a:endParaRPr lang="es-ES"/>
          </a:p>
        </p:txBody>
      </p:sp>
      <p:sp>
        <p:nvSpPr>
          <p:cNvPr id="15" name="Line 19"/>
          <p:cNvSpPr>
            <a:spLocks noChangeShapeType="1"/>
          </p:cNvSpPr>
          <p:nvPr userDrawn="1"/>
        </p:nvSpPr>
        <p:spPr bwMode="auto">
          <a:xfrm flipH="1">
            <a:off x="7958140" y="4008438"/>
            <a:ext cx="533400" cy="0"/>
          </a:xfrm>
          <a:prstGeom prst="line">
            <a:avLst/>
          </a:prstGeom>
          <a:noFill/>
          <a:ln w="9525">
            <a:solidFill>
              <a:srgbClr val="CC6600"/>
            </a:solidFill>
            <a:round/>
            <a:headEnd/>
            <a:tailEnd/>
          </a:ln>
        </p:spPr>
        <p:txBody>
          <a:body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sitiva de texto">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s-ES" dirty="0" smtClean="0"/>
              <a:t>Haga clic para modificar el título</a:t>
            </a:r>
            <a:endParaRPr lang="es-ES" dirty="0"/>
          </a:p>
        </p:txBody>
      </p:sp>
      <p:sp>
        <p:nvSpPr>
          <p:cNvPr id="3" name="2 Marcador de contenido"/>
          <p:cNvSpPr>
            <a:spLocks noGrp="1"/>
          </p:cNvSpPr>
          <p:nvPr>
            <p:ph idx="1" hasCustomPrompt="1"/>
          </p:nvPr>
        </p:nvSpPr>
        <p:spPr/>
        <p:txBody>
          <a:bodyPr/>
          <a:lstStyle/>
          <a:p>
            <a:pPr lvl="0"/>
            <a:r>
              <a:rPr lang="es-ES" dirty="0" smtClean="0"/>
              <a:t>Haga clic para modificar el texto</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a de cierre">
    <p:spTree>
      <p:nvGrpSpPr>
        <p:cNvPr id="1" name=""/>
        <p:cNvGrpSpPr/>
        <p:nvPr/>
      </p:nvGrpSpPr>
      <p:grpSpPr>
        <a:xfrm>
          <a:off x="0" y="0"/>
          <a:ext cx="0" cy="0"/>
          <a:chOff x="0" y="0"/>
          <a:chExt cx="0" cy="0"/>
        </a:xfrm>
      </p:grpSpPr>
      <p:pic>
        <p:nvPicPr>
          <p:cNvPr id="3" name="Picture 3" descr="leon_portada"/>
          <p:cNvPicPr>
            <a:picLocks noChangeAspect="1" noChangeArrowheads="1"/>
          </p:cNvPicPr>
          <p:nvPr userDrawn="1"/>
        </p:nvPicPr>
        <p:blipFill>
          <a:blip r:embed="rId2" cstate="print"/>
          <a:srcRect/>
          <a:stretch>
            <a:fillRect/>
          </a:stretch>
        </p:blipFill>
        <p:spPr bwMode="auto">
          <a:xfrm>
            <a:off x="7512050" y="2"/>
            <a:ext cx="2393950" cy="3084513"/>
          </a:xfrm>
          <a:prstGeom prst="rect">
            <a:avLst/>
          </a:prstGeom>
          <a:noFill/>
          <a:ln w="9525">
            <a:noFill/>
            <a:miter lim="800000"/>
            <a:headEnd/>
            <a:tailEnd/>
          </a:ln>
        </p:spPr>
      </p:pic>
      <p:sp>
        <p:nvSpPr>
          <p:cNvPr id="4" name="Line 4"/>
          <p:cNvSpPr>
            <a:spLocks noChangeShapeType="1"/>
          </p:cNvSpPr>
          <p:nvPr userDrawn="1"/>
        </p:nvSpPr>
        <p:spPr bwMode="auto">
          <a:xfrm>
            <a:off x="409577" y="6623050"/>
            <a:ext cx="9151938" cy="0"/>
          </a:xfrm>
          <a:prstGeom prst="line">
            <a:avLst/>
          </a:prstGeom>
          <a:noFill/>
          <a:ln w="12700">
            <a:solidFill>
              <a:schemeClr val="tx1"/>
            </a:solidFill>
            <a:round/>
            <a:headEnd/>
            <a:tailEnd/>
          </a:ln>
        </p:spPr>
        <p:txBody>
          <a:bodyPr wrap="none" anchor="ctr"/>
          <a:lstStyle/>
          <a:p>
            <a:endParaRPr lang="es-ES"/>
          </a:p>
        </p:txBody>
      </p:sp>
      <p:sp>
        <p:nvSpPr>
          <p:cNvPr id="5" name="Text Box 5"/>
          <p:cNvSpPr txBox="1">
            <a:spLocks noChangeArrowheads="1"/>
          </p:cNvSpPr>
          <p:nvPr userDrawn="1"/>
        </p:nvSpPr>
        <p:spPr bwMode="auto">
          <a:xfrm>
            <a:off x="495643" y="6369050"/>
            <a:ext cx="7939994" cy="276999"/>
          </a:xfrm>
          <a:prstGeom prst="rect">
            <a:avLst/>
          </a:prstGeom>
          <a:noFill/>
          <a:ln w="9525" algn="ctr">
            <a:noFill/>
            <a:miter lim="800000"/>
            <a:headEnd/>
            <a:tailEnd/>
          </a:ln>
        </p:spPr>
        <p:txBody>
          <a:bodyPr wrap="none">
            <a:spAutoFit/>
          </a:bodyPr>
          <a:lstStyle/>
          <a:p>
            <a:pPr algn="ctr"/>
            <a:r>
              <a:rPr lang="es-ES" sz="1200" b="1"/>
              <a:t>Alberto Aguilera 23, E-28015 Madrid - Tel: +34 91 542 2800 - Fax: +34 91 542 3176 - http://www.iit.upcomillas.es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9" descr="leon_vertical"/>
          <p:cNvPicPr>
            <a:picLocks noChangeAspect="1" noChangeArrowheads="1"/>
          </p:cNvPicPr>
          <p:nvPr userDrawn="1"/>
        </p:nvPicPr>
        <p:blipFill>
          <a:blip r:embed="rId6" cstate="print"/>
          <a:srcRect/>
          <a:stretch>
            <a:fillRect/>
          </a:stretch>
        </p:blipFill>
        <p:spPr bwMode="auto">
          <a:xfrm>
            <a:off x="6350" y="379413"/>
            <a:ext cx="876300" cy="4456112"/>
          </a:xfrm>
          <a:prstGeom prst="rect">
            <a:avLst/>
          </a:prstGeom>
          <a:noFill/>
          <a:ln w="9525">
            <a:noFill/>
            <a:miter lim="800000"/>
            <a:headEnd/>
            <a:tailEnd/>
          </a:ln>
        </p:spPr>
      </p:pic>
      <p:sp>
        <p:nvSpPr>
          <p:cNvPr id="1027" name="Rectangle 2"/>
          <p:cNvSpPr>
            <a:spLocks noGrp="1" noChangeArrowheads="1"/>
          </p:cNvSpPr>
          <p:nvPr>
            <p:ph type="title"/>
          </p:nvPr>
        </p:nvSpPr>
        <p:spPr bwMode="auto">
          <a:xfrm>
            <a:off x="927101" y="150813"/>
            <a:ext cx="8882064" cy="709612"/>
          </a:xfrm>
          <a:prstGeom prst="rect">
            <a:avLst/>
          </a:prstGeom>
          <a:noFill/>
          <a:ln w="9525" algn="ctr">
            <a:noFill/>
            <a:miter lim="800000"/>
            <a:headEnd/>
            <a:tailEnd/>
          </a:ln>
        </p:spPr>
        <p:txBody>
          <a:bodyPr vert="horz" wrap="square" lIns="54000" tIns="36000" rIns="54000" bIns="18000" numCol="1" anchor="b" anchorCtr="0" compatLnSpc="1">
            <a:prstTxWarp prst="textNoShape">
              <a:avLst/>
            </a:prstTxWarp>
          </a:bodyPr>
          <a:lstStyle/>
          <a:p>
            <a:pPr lvl="0"/>
            <a:r>
              <a:rPr lang="es-ES" dirty="0" smtClean="0"/>
              <a:t>Haga clic para cambiar el estilo de título	</a:t>
            </a:r>
          </a:p>
        </p:txBody>
      </p:sp>
      <p:sp>
        <p:nvSpPr>
          <p:cNvPr id="1057" name="Line 33"/>
          <p:cNvSpPr>
            <a:spLocks noChangeShapeType="1"/>
          </p:cNvSpPr>
          <p:nvPr userDrawn="1"/>
        </p:nvSpPr>
        <p:spPr bwMode="auto">
          <a:xfrm>
            <a:off x="9820275" y="731838"/>
            <a:ext cx="0" cy="304800"/>
          </a:xfrm>
          <a:prstGeom prst="line">
            <a:avLst/>
          </a:prstGeom>
          <a:noFill/>
          <a:ln w="9525">
            <a:solidFill>
              <a:srgbClr val="EFAD00"/>
            </a:solidFill>
            <a:round/>
            <a:headEnd/>
            <a:tailEnd/>
          </a:ln>
          <a:effectLst/>
        </p:spPr>
        <p:txBody>
          <a:bodyPr/>
          <a:lstStyle/>
          <a:p>
            <a:pPr algn="ctr">
              <a:defRPr/>
            </a:pPr>
            <a:endParaRPr lang="es-ES"/>
          </a:p>
        </p:txBody>
      </p:sp>
      <p:sp>
        <p:nvSpPr>
          <p:cNvPr id="1058" name="Line 34"/>
          <p:cNvSpPr>
            <a:spLocks noChangeShapeType="1"/>
          </p:cNvSpPr>
          <p:nvPr userDrawn="1"/>
        </p:nvSpPr>
        <p:spPr bwMode="auto">
          <a:xfrm flipH="1">
            <a:off x="6889750" y="811213"/>
            <a:ext cx="2971800" cy="0"/>
          </a:xfrm>
          <a:prstGeom prst="line">
            <a:avLst/>
          </a:prstGeom>
          <a:noFill/>
          <a:ln w="9525">
            <a:solidFill>
              <a:srgbClr val="EFAD00"/>
            </a:solidFill>
            <a:round/>
            <a:headEnd/>
            <a:tailEnd/>
          </a:ln>
          <a:effectLst/>
        </p:spPr>
        <p:txBody>
          <a:bodyPr/>
          <a:lstStyle/>
          <a:p>
            <a:pPr algn="ctr">
              <a:defRPr/>
            </a:pPr>
            <a:endParaRPr lang="es-ES"/>
          </a:p>
        </p:txBody>
      </p:sp>
      <p:sp>
        <p:nvSpPr>
          <p:cNvPr id="1059" name="Line 35"/>
          <p:cNvSpPr>
            <a:spLocks noChangeShapeType="1"/>
          </p:cNvSpPr>
          <p:nvPr userDrawn="1"/>
        </p:nvSpPr>
        <p:spPr bwMode="auto">
          <a:xfrm>
            <a:off x="873125" y="11114"/>
            <a:ext cx="0" cy="225425"/>
          </a:xfrm>
          <a:prstGeom prst="line">
            <a:avLst/>
          </a:prstGeom>
          <a:noFill/>
          <a:ln w="9525">
            <a:solidFill>
              <a:srgbClr val="EFAD00"/>
            </a:solidFill>
            <a:round/>
            <a:headEnd/>
            <a:tailEnd/>
          </a:ln>
          <a:effectLst/>
        </p:spPr>
        <p:txBody>
          <a:bodyPr/>
          <a:lstStyle/>
          <a:p>
            <a:pPr algn="ctr">
              <a:defRPr/>
            </a:pPr>
            <a:endParaRPr lang="es-ES"/>
          </a:p>
        </p:txBody>
      </p:sp>
      <p:sp>
        <p:nvSpPr>
          <p:cNvPr id="1060" name="Line 36"/>
          <p:cNvSpPr>
            <a:spLocks noChangeShapeType="1"/>
          </p:cNvSpPr>
          <p:nvPr userDrawn="1"/>
        </p:nvSpPr>
        <p:spPr bwMode="auto">
          <a:xfrm flipH="1">
            <a:off x="387350" y="71438"/>
            <a:ext cx="533400" cy="0"/>
          </a:xfrm>
          <a:prstGeom prst="line">
            <a:avLst/>
          </a:prstGeom>
          <a:noFill/>
          <a:ln w="9525">
            <a:solidFill>
              <a:srgbClr val="EFAD00"/>
            </a:solidFill>
            <a:round/>
            <a:headEnd/>
            <a:tailEnd/>
          </a:ln>
          <a:effectLst/>
        </p:spPr>
        <p:txBody>
          <a:bodyPr/>
          <a:lstStyle/>
          <a:p>
            <a:pPr algn="ctr">
              <a:defRPr/>
            </a:pPr>
            <a:endParaRPr lang="es-ES"/>
          </a:p>
        </p:txBody>
      </p:sp>
      <p:sp>
        <p:nvSpPr>
          <p:cNvPr id="1032" name="Rectangle 37"/>
          <p:cNvSpPr>
            <a:spLocks noGrp="1" noChangeArrowheads="1"/>
          </p:cNvSpPr>
          <p:nvPr>
            <p:ph type="body" idx="1"/>
          </p:nvPr>
        </p:nvSpPr>
        <p:spPr bwMode="auto">
          <a:xfrm>
            <a:off x="892176" y="981076"/>
            <a:ext cx="8915400" cy="54006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 name="Line 31"/>
          <p:cNvSpPr>
            <a:spLocks noChangeShapeType="1"/>
          </p:cNvSpPr>
          <p:nvPr userDrawn="1"/>
        </p:nvSpPr>
        <p:spPr bwMode="auto">
          <a:xfrm>
            <a:off x="925515" y="6494463"/>
            <a:ext cx="8528051" cy="4762"/>
          </a:xfrm>
          <a:prstGeom prst="line">
            <a:avLst/>
          </a:prstGeom>
          <a:noFill/>
          <a:ln w="12700">
            <a:solidFill>
              <a:schemeClr val="tx1"/>
            </a:solidFill>
            <a:round/>
            <a:headEnd/>
            <a:tailEnd/>
          </a:ln>
          <a:effectLst/>
        </p:spPr>
        <p:txBody>
          <a:bodyPr wrap="none" anchor="ctr"/>
          <a:lstStyle/>
          <a:p>
            <a:pPr algn="ctr">
              <a:defRPr/>
            </a:pPr>
            <a:endParaRPr lang="es-ES" dirty="0"/>
          </a:p>
        </p:txBody>
      </p:sp>
      <p:sp>
        <p:nvSpPr>
          <p:cNvPr id="15" name="Rectangle 41"/>
          <p:cNvSpPr>
            <a:spLocks noChangeArrowheads="1"/>
          </p:cNvSpPr>
          <p:nvPr userDrawn="1"/>
        </p:nvSpPr>
        <p:spPr bwMode="auto">
          <a:xfrm>
            <a:off x="8981988" y="6499225"/>
            <a:ext cx="501738" cy="305212"/>
          </a:xfrm>
          <a:prstGeom prst="rect">
            <a:avLst/>
          </a:prstGeom>
          <a:noFill/>
          <a:ln w="12700" algn="ctr">
            <a:noFill/>
            <a:miter lim="800000"/>
            <a:headEnd/>
            <a:tailEnd/>
          </a:ln>
          <a:effectLst/>
        </p:spPr>
        <p:txBody>
          <a:bodyPr wrap="none" lIns="90487" tIns="44450" rIns="90487" bIns="44450">
            <a:spAutoFit/>
          </a:bodyPr>
          <a:lstStyle/>
          <a:p>
            <a:pPr algn="r" defTabSz="762000" eaLnBrk="0" hangingPunct="0">
              <a:defRPr/>
            </a:pPr>
            <a:fld id="{098458B0-BE13-4F30-9C82-71AF07228AB2}" type="slidenum">
              <a:rPr lang="es-ES" sz="1400" b="1"/>
              <a:pPr algn="r" defTabSz="762000" eaLnBrk="0" hangingPunct="0">
                <a:defRPr/>
              </a:pPr>
              <a:t>‹Nº›</a:t>
            </a:fld>
            <a:endParaRPr lang="es-ES" sz="1400" b="1" dirty="0"/>
          </a:p>
        </p:txBody>
      </p:sp>
      <p:sp>
        <p:nvSpPr>
          <p:cNvPr id="16" name="Rectangle 42"/>
          <p:cNvSpPr>
            <a:spLocks noChangeArrowheads="1"/>
          </p:cNvSpPr>
          <p:nvPr userDrawn="1"/>
        </p:nvSpPr>
        <p:spPr bwMode="auto">
          <a:xfrm>
            <a:off x="4084174" y="6464302"/>
            <a:ext cx="4972514" cy="397545"/>
          </a:xfrm>
          <a:prstGeom prst="rect">
            <a:avLst/>
          </a:prstGeom>
          <a:noFill/>
          <a:ln w="12700" algn="ctr">
            <a:noFill/>
            <a:miter lim="800000"/>
            <a:headEnd/>
            <a:tailEnd/>
          </a:ln>
          <a:effectLst/>
        </p:spPr>
        <p:txBody>
          <a:bodyPr wrap="none" lIns="90487" tIns="44450" rIns="90487" bIns="44450">
            <a:spAutoFit/>
          </a:bodyPr>
          <a:lstStyle/>
          <a:p>
            <a:pPr algn="l" defTabSz="762000" eaLnBrk="0" hangingPunct="0">
              <a:defRPr/>
            </a:pPr>
            <a:r>
              <a:rPr lang="en-US" sz="1000" b="1" dirty="0" smtClean="0"/>
              <a:t>Production and Emissions Impact of Household Electricity Demand Response: </a:t>
            </a:r>
          </a:p>
          <a:p>
            <a:pPr algn="l" defTabSz="762000" eaLnBrk="0" hangingPunct="0">
              <a:defRPr/>
            </a:pPr>
            <a:r>
              <a:rPr lang="en-US" sz="1000" b="1" dirty="0" smtClean="0"/>
              <a:t>A CGE Assessment for Spain - Renato Rodrigues and Pedro Linares – January</a:t>
            </a:r>
            <a:r>
              <a:rPr lang="en-US" sz="1000" b="1" baseline="0" dirty="0" smtClean="0"/>
              <a:t> 21, 2010</a:t>
            </a:r>
            <a:endParaRPr lang="es-ES" sz="1000" b="1" dirty="0"/>
          </a:p>
        </p:txBody>
      </p:sp>
      <p:sp>
        <p:nvSpPr>
          <p:cNvPr id="18" name="17 CuadroTexto"/>
          <p:cNvSpPr txBox="1"/>
          <p:nvPr userDrawn="1"/>
        </p:nvSpPr>
        <p:spPr>
          <a:xfrm>
            <a:off x="949327" y="6364289"/>
            <a:ext cx="2857500" cy="407804"/>
          </a:xfrm>
          <a:prstGeom prst="rect">
            <a:avLst/>
          </a:prstGeom>
          <a:noFill/>
        </p:spPr>
        <p:txBody>
          <a:bodyPr lIns="0" tIns="0" rIns="0" bIns="0">
            <a:spAutoFit/>
          </a:bodyPr>
          <a:lstStyle/>
          <a:p>
            <a:pPr>
              <a:defRPr/>
            </a:pPr>
            <a:r>
              <a:rPr lang="es-ES" sz="800" b="1" dirty="0">
                <a:latin typeface="Arial" pitchFamily="34" charset="0"/>
                <a:cs typeface="Arial" pitchFamily="34" charset="0"/>
              </a:rPr>
              <a:t>Instituto de Investigación Tecnológica</a:t>
            </a:r>
          </a:p>
          <a:p>
            <a:pPr>
              <a:spcBef>
                <a:spcPts val="300"/>
              </a:spcBef>
              <a:defRPr/>
            </a:pPr>
            <a:r>
              <a:rPr lang="es-ES" sz="800" dirty="0">
                <a:latin typeface="Arial" pitchFamily="34" charset="0"/>
                <a:cs typeface="Arial" pitchFamily="34" charset="0"/>
              </a:rPr>
              <a:t>Escuela Técnica Superior de Ingeniería – ICAI</a:t>
            </a:r>
          </a:p>
          <a:p>
            <a:pPr>
              <a:defRPr/>
            </a:pPr>
            <a:r>
              <a:rPr lang="es-ES" sz="800" dirty="0">
                <a:latin typeface="Arial" pitchFamily="34" charset="0"/>
                <a:cs typeface="Arial" pitchFamily="34" charset="0"/>
              </a:rPr>
              <a:t>Universidad Pontificia Comillas</a:t>
            </a:r>
          </a:p>
        </p:txBody>
      </p:sp>
      <p:pic>
        <p:nvPicPr>
          <p:cNvPr id="1038" name="Picture 15" descr="iit4"/>
          <p:cNvPicPr>
            <a:picLocks noChangeAspect="1" noChangeArrowheads="1"/>
          </p:cNvPicPr>
          <p:nvPr userDrawn="1"/>
        </p:nvPicPr>
        <p:blipFill>
          <a:blip r:embed="rId7" cstate="print"/>
          <a:srcRect r="81250"/>
          <a:stretch>
            <a:fillRect/>
          </a:stretch>
        </p:blipFill>
        <p:spPr bwMode="auto">
          <a:xfrm>
            <a:off x="9440235" y="6470021"/>
            <a:ext cx="457200"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697" r:id="rId3"/>
    <p:sldLayoutId id="2147483709" r:id="rId4"/>
  </p:sldLayoutIdLst>
  <p:txStyles>
    <p:titleStyle>
      <a:lvl1pPr algn="l" rtl="0" eaLnBrk="0" fontAlgn="base" hangingPunct="0">
        <a:lnSpc>
          <a:spcPct val="90000"/>
        </a:lnSpc>
        <a:spcBef>
          <a:spcPct val="0"/>
        </a:spcBef>
        <a:spcAft>
          <a:spcPct val="0"/>
        </a:spcAft>
        <a:defRPr sz="3000" b="1">
          <a:solidFill>
            <a:schemeClr val="tx1"/>
          </a:solidFill>
          <a:latin typeface="+mj-lt"/>
          <a:ea typeface="+mj-ea"/>
          <a:cs typeface="+mj-cs"/>
        </a:defRPr>
      </a:lvl1pPr>
      <a:lvl2pPr algn="l" rtl="0" eaLnBrk="0" fontAlgn="base" hangingPunct="0">
        <a:lnSpc>
          <a:spcPct val="90000"/>
        </a:lnSpc>
        <a:spcBef>
          <a:spcPct val="0"/>
        </a:spcBef>
        <a:spcAft>
          <a:spcPct val="0"/>
        </a:spcAft>
        <a:defRPr sz="3000" b="1">
          <a:solidFill>
            <a:schemeClr val="tx1"/>
          </a:solidFill>
          <a:latin typeface="Optima" pitchFamily="2" charset="0"/>
        </a:defRPr>
      </a:lvl2pPr>
      <a:lvl3pPr algn="l" rtl="0" eaLnBrk="0" fontAlgn="base" hangingPunct="0">
        <a:lnSpc>
          <a:spcPct val="90000"/>
        </a:lnSpc>
        <a:spcBef>
          <a:spcPct val="0"/>
        </a:spcBef>
        <a:spcAft>
          <a:spcPct val="0"/>
        </a:spcAft>
        <a:defRPr sz="3000" b="1">
          <a:solidFill>
            <a:schemeClr val="tx1"/>
          </a:solidFill>
          <a:latin typeface="Optima" pitchFamily="2" charset="0"/>
        </a:defRPr>
      </a:lvl3pPr>
      <a:lvl4pPr algn="l" rtl="0" eaLnBrk="0" fontAlgn="base" hangingPunct="0">
        <a:lnSpc>
          <a:spcPct val="90000"/>
        </a:lnSpc>
        <a:spcBef>
          <a:spcPct val="0"/>
        </a:spcBef>
        <a:spcAft>
          <a:spcPct val="0"/>
        </a:spcAft>
        <a:defRPr sz="3000" b="1">
          <a:solidFill>
            <a:schemeClr val="tx1"/>
          </a:solidFill>
          <a:latin typeface="Optima" pitchFamily="2" charset="0"/>
        </a:defRPr>
      </a:lvl4pPr>
      <a:lvl5pPr algn="l" rtl="0" eaLnBrk="0" fontAlgn="base" hangingPunct="0">
        <a:lnSpc>
          <a:spcPct val="90000"/>
        </a:lnSpc>
        <a:spcBef>
          <a:spcPct val="0"/>
        </a:spcBef>
        <a:spcAft>
          <a:spcPct val="0"/>
        </a:spcAft>
        <a:defRPr sz="3000" b="1">
          <a:solidFill>
            <a:schemeClr val="tx1"/>
          </a:solidFill>
          <a:latin typeface="Optima" pitchFamily="2" charset="0"/>
        </a:defRPr>
      </a:lvl5pPr>
      <a:lvl6pPr marL="457200" algn="l" rtl="0" fontAlgn="base">
        <a:lnSpc>
          <a:spcPct val="90000"/>
        </a:lnSpc>
        <a:spcBef>
          <a:spcPct val="0"/>
        </a:spcBef>
        <a:spcAft>
          <a:spcPct val="0"/>
        </a:spcAft>
        <a:defRPr sz="3000" b="1">
          <a:solidFill>
            <a:schemeClr val="tx1"/>
          </a:solidFill>
          <a:latin typeface="Optima" pitchFamily="2" charset="0"/>
        </a:defRPr>
      </a:lvl6pPr>
      <a:lvl7pPr marL="914400" algn="l" rtl="0" fontAlgn="base">
        <a:lnSpc>
          <a:spcPct val="90000"/>
        </a:lnSpc>
        <a:spcBef>
          <a:spcPct val="0"/>
        </a:spcBef>
        <a:spcAft>
          <a:spcPct val="0"/>
        </a:spcAft>
        <a:defRPr sz="3000" b="1">
          <a:solidFill>
            <a:schemeClr val="tx1"/>
          </a:solidFill>
          <a:latin typeface="Optima" pitchFamily="2" charset="0"/>
        </a:defRPr>
      </a:lvl7pPr>
      <a:lvl8pPr marL="1371600" algn="l" rtl="0" fontAlgn="base">
        <a:lnSpc>
          <a:spcPct val="90000"/>
        </a:lnSpc>
        <a:spcBef>
          <a:spcPct val="0"/>
        </a:spcBef>
        <a:spcAft>
          <a:spcPct val="0"/>
        </a:spcAft>
        <a:defRPr sz="3000" b="1">
          <a:solidFill>
            <a:schemeClr val="tx1"/>
          </a:solidFill>
          <a:latin typeface="Optima" pitchFamily="2" charset="0"/>
        </a:defRPr>
      </a:lvl8pPr>
      <a:lvl9pPr marL="1828800" algn="l" rtl="0" fontAlgn="base">
        <a:lnSpc>
          <a:spcPct val="90000"/>
        </a:lnSpc>
        <a:spcBef>
          <a:spcPct val="0"/>
        </a:spcBef>
        <a:spcAft>
          <a:spcPct val="0"/>
        </a:spcAft>
        <a:defRPr sz="3000" b="1">
          <a:solidFill>
            <a:schemeClr val="tx1"/>
          </a:solidFill>
          <a:latin typeface="Optima" pitchFamily="2" charset="0"/>
        </a:defRPr>
      </a:lvl9pPr>
    </p:titleStyle>
    <p:bodyStyle>
      <a:lvl1pPr marL="271463" indent="-271463" algn="l" rtl="0" eaLnBrk="0" fontAlgn="base" hangingPunct="0">
        <a:lnSpc>
          <a:spcPct val="90000"/>
        </a:lnSpc>
        <a:spcBef>
          <a:spcPct val="20000"/>
        </a:spcBef>
        <a:spcAft>
          <a:spcPct val="0"/>
        </a:spcAft>
        <a:buSzPct val="80000"/>
        <a:buChar char="•"/>
        <a:defRPr sz="2400">
          <a:solidFill>
            <a:schemeClr val="tx1"/>
          </a:solidFill>
          <a:latin typeface="+mn-lt"/>
          <a:ea typeface="+mn-ea"/>
          <a:cs typeface="+mn-cs"/>
        </a:defRPr>
      </a:lvl1pPr>
      <a:lvl2pPr marL="628650" indent="-177800" algn="l" rtl="0" eaLnBrk="0" fontAlgn="base" hangingPunct="0">
        <a:lnSpc>
          <a:spcPct val="90000"/>
        </a:lnSpc>
        <a:spcBef>
          <a:spcPct val="20000"/>
        </a:spcBef>
        <a:spcAft>
          <a:spcPct val="0"/>
        </a:spcAft>
        <a:buSzPct val="75000"/>
        <a:buFont typeface="Optima" pitchFamily="2" charset="0"/>
        <a:buChar char="–"/>
        <a:defRPr sz="2200">
          <a:solidFill>
            <a:schemeClr val="tx1"/>
          </a:solidFill>
          <a:latin typeface="+mn-lt"/>
        </a:defRPr>
      </a:lvl2pPr>
      <a:lvl3pPr marL="987425" indent="-179388" algn="l" rtl="0" eaLnBrk="0" fontAlgn="base" hangingPunct="0">
        <a:lnSpc>
          <a:spcPct val="90000"/>
        </a:lnSpc>
        <a:spcBef>
          <a:spcPct val="20000"/>
        </a:spcBef>
        <a:spcAft>
          <a:spcPct val="0"/>
        </a:spcAft>
        <a:buSzPct val="75000"/>
        <a:buChar char="•"/>
        <a:defRPr sz="2100">
          <a:solidFill>
            <a:schemeClr val="tx1"/>
          </a:solidFill>
          <a:latin typeface="+mn-lt"/>
        </a:defRPr>
      </a:lvl3pPr>
      <a:lvl4pPr marL="1346200" indent="-179388" algn="l" rtl="0" eaLnBrk="0" fontAlgn="base" hangingPunct="0">
        <a:lnSpc>
          <a:spcPct val="90000"/>
        </a:lnSpc>
        <a:spcBef>
          <a:spcPct val="20000"/>
        </a:spcBef>
        <a:spcAft>
          <a:spcPct val="0"/>
        </a:spcAft>
        <a:buSzPct val="75000"/>
        <a:buFont typeface="Optima" pitchFamily="2" charset="0"/>
        <a:buChar char="–"/>
        <a:defRPr sz="2000">
          <a:solidFill>
            <a:schemeClr val="tx1"/>
          </a:solidFill>
          <a:latin typeface="+mn-lt"/>
        </a:defRPr>
      </a:lvl4pPr>
      <a:lvl5pPr marL="1704975" indent="-179388" algn="l" rtl="0" eaLnBrk="0" fontAlgn="base" hangingPunct="0">
        <a:lnSpc>
          <a:spcPct val="90000"/>
        </a:lnSpc>
        <a:spcBef>
          <a:spcPct val="20000"/>
        </a:spcBef>
        <a:spcAft>
          <a:spcPct val="0"/>
        </a:spcAft>
        <a:buSzPct val="75000"/>
        <a:buChar char="•"/>
        <a:defRPr sz="2000">
          <a:solidFill>
            <a:schemeClr val="tx1"/>
          </a:solidFill>
          <a:latin typeface="+mn-lt"/>
        </a:defRPr>
      </a:lvl5pPr>
      <a:lvl6pPr marL="2162175" indent="-179388" algn="l" rtl="0" fontAlgn="base">
        <a:lnSpc>
          <a:spcPct val="90000"/>
        </a:lnSpc>
        <a:spcBef>
          <a:spcPct val="20000"/>
        </a:spcBef>
        <a:spcAft>
          <a:spcPct val="0"/>
        </a:spcAft>
        <a:buSzPct val="75000"/>
        <a:buChar char="•"/>
        <a:defRPr sz="2000">
          <a:solidFill>
            <a:schemeClr val="tx1"/>
          </a:solidFill>
          <a:latin typeface="+mn-lt"/>
        </a:defRPr>
      </a:lvl6pPr>
      <a:lvl7pPr marL="2619375" indent="-179388" algn="l" rtl="0" fontAlgn="base">
        <a:lnSpc>
          <a:spcPct val="90000"/>
        </a:lnSpc>
        <a:spcBef>
          <a:spcPct val="20000"/>
        </a:spcBef>
        <a:spcAft>
          <a:spcPct val="0"/>
        </a:spcAft>
        <a:buSzPct val="75000"/>
        <a:buChar char="•"/>
        <a:defRPr sz="2000">
          <a:solidFill>
            <a:schemeClr val="tx1"/>
          </a:solidFill>
          <a:latin typeface="+mn-lt"/>
        </a:defRPr>
      </a:lvl7pPr>
      <a:lvl8pPr marL="3076575" indent="-179388" algn="l" rtl="0" fontAlgn="base">
        <a:lnSpc>
          <a:spcPct val="90000"/>
        </a:lnSpc>
        <a:spcBef>
          <a:spcPct val="20000"/>
        </a:spcBef>
        <a:spcAft>
          <a:spcPct val="0"/>
        </a:spcAft>
        <a:buSzPct val="75000"/>
        <a:buChar char="•"/>
        <a:defRPr sz="2000">
          <a:solidFill>
            <a:schemeClr val="tx1"/>
          </a:solidFill>
          <a:latin typeface="+mn-lt"/>
        </a:defRPr>
      </a:lvl8pPr>
      <a:lvl9pPr marL="3533775" indent="-179388" algn="l" rtl="0" fontAlgn="base">
        <a:lnSpc>
          <a:spcPct val="90000"/>
        </a:lnSpc>
        <a:spcBef>
          <a:spcPct val="20000"/>
        </a:spcBef>
        <a:spcAft>
          <a:spcPct val="0"/>
        </a:spcAft>
        <a:buSzPct val="7500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jpeg"/><Relationship Id="rId5" Type="http://schemas.openxmlformats.org/officeDocument/2006/relationships/image" Target="../media/image7.wmf"/><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chart" Target="../charts/chart4.xml"/><Relationship Id="rId7"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7.xml"/><Relationship Id="rId11" Type="http://schemas.microsoft.com/office/2007/relationships/diagramDrawing" Target="../diagrams/drawing1.xml"/><Relationship Id="rId5" Type="http://schemas.openxmlformats.org/officeDocument/2006/relationships/chart" Target="../charts/chart6.xml"/><Relationship Id="rId10" Type="http://schemas.openxmlformats.org/officeDocument/2006/relationships/diagramColors" Target="../diagrams/colors1.xml"/><Relationship Id="rId4" Type="http://schemas.openxmlformats.org/officeDocument/2006/relationships/chart" Target="../charts/chart5.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ubtítulo"/>
          <p:cNvSpPr>
            <a:spLocks noGrp="1"/>
          </p:cNvSpPr>
          <p:nvPr>
            <p:ph type="subTitle" idx="1"/>
          </p:nvPr>
        </p:nvSpPr>
        <p:spPr>
          <a:xfrm>
            <a:off x="633412" y="4714885"/>
            <a:ext cx="8637589" cy="1785950"/>
          </a:xfrm>
        </p:spPr>
        <p:txBody>
          <a:bodyPr/>
          <a:lstStyle/>
          <a:p>
            <a:r>
              <a:rPr lang="en-US" dirty="0" smtClean="0"/>
              <a:t>Renato Rodrigues</a:t>
            </a:r>
          </a:p>
          <a:p>
            <a:r>
              <a:rPr lang="pt-BR" dirty="0" smtClean="0"/>
              <a:t>Pedro </a:t>
            </a:r>
            <a:r>
              <a:rPr lang="pt-BR" dirty="0" err="1" smtClean="0"/>
              <a:t>Linares</a:t>
            </a:r>
            <a:endParaRPr lang="es-ES" dirty="0" smtClean="0"/>
          </a:p>
          <a:p>
            <a:endParaRPr lang="en-US" dirty="0" smtClean="0"/>
          </a:p>
          <a:p>
            <a:pPr lvl="0">
              <a:defRPr/>
            </a:pPr>
            <a:r>
              <a:rPr lang="en-US" sz="1800" dirty="0" err="1" smtClean="0"/>
              <a:t>Asociación</a:t>
            </a:r>
            <a:r>
              <a:rPr lang="en-US" sz="1800" dirty="0" smtClean="0"/>
              <a:t> </a:t>
            </a:r>
            <a:r>
              <a:rPr lang="en-US" sz="1800" dirty="0" err="1" smtClean="0"/>
              <a:t>Española</a:t>
            </a:r>
            <a:r>
              <a:rPr lang="en-US" sz="1800" dirty="0" smtClean="0"/>
              <a:t> </a:t>
            </a:r>
            <a:r>
              <a:rPr lang="en-US" sz="1800" dirty="0" err="1" smtClean="0"/>
              <a:t>para</a:t>
            </a:r>
            <a:r>
              <a:rPr lang="en-US" sz="1800" dirty="0" smtClean="0"/>
              <a:t> la </a:t>
            </a:r>
            <a:r>
              <a:rPr lang="en-US" sz="1800" dirty="0" err="1" smtClean="0"/>
              <a:t>Economía</a:t>
            </a:r>
            <a:r>
              <a:rPr lang="en-US" sz="1800" dirty="0" smtClean="0"/>
              <a:t> </a:t>
            </a:r>
            <a:r>
              <a:rPr lang="en-US" sz="1800" dirty="0" err="1" smtClean="0"/>
              <a:t>Energética</a:t>
            </a:r>
            <a:r>
              <a:rPr lang="en-US" sz="1800" dirty="0" smtClean="0"/>
              <a:t> (AEEE)</a:t>
            </a:r>
          </a:p>
          <a:p>
            <a:r>
              <a:rPr lang="en-US" sz="1800" dirty="0" smtClean="0"/>
              <a:t>Vigo, January 21, 2010</a:t>
            </a:r>
            <a:endParaRPr lang="en-US" dirty="0"/>
          </a:p>
        </p:txBody>
      </p:sp>
      <p:sp>
        <p:nvSpPr>
          <p:cNvPr id="8" name="7 Título"/>
          <p:cNvSpPr>
            <a:spLocks noGrp="1"/>
          </p:cNvSpPr>
          <p:nvPr>
            <p:ph type="ctrTitle"/>
          </p:nvPr>
        </p:nvSpPr>
        <p:spPr/>
        <p:txBody>
          <a:bodyPr/>
          <a:lstStyle/>
          <a:p>
            <a:r>
              <a:rPr lang="en-US" dirty="0" smtClean="0"/>
              <a:t>Production and Emissions Impact of Household Electricity Demand Response: A CGE Assessment for Spain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23114" y="3287112"/>
            <a:ext cx="8587607" cy="784830"/>
          </a:xfrm>
          <a:prstGeom prst="rect">
            <a:avLst/>
          </a:prstGeom>
          <a:noFill/>
        </p:spPr>
        <p:txBody>
          <a:bodyPr wrap="none" rtlCol="0">
            <a:spAutoFit/>
          </a:bodyPr>
          <a:lstStyle/>
          <a:p>
            <a:pPr eaLnBrk="0" hangingPunct="0">
              <a:lnSpc>
                <a:spcPct val="90000"/>
              </a:lnSpc>
            </a:pPr>
            <a:r>
              <a:rPr lang="fr-FR" sz="3000" b="1" dirty="0" smtClean="0">
                <a:latin typeface="+mj-lt"/>
                <a:ea typeface="+mj-ea"/>
                <a:cs typeface="+mj-cs"/>
              </a:rPr>
              <a:t>COMMENTS AND QUESTIONS ARE WELCOME! </a:t>
            </a:r>
          </a:p>
          <a:p>
            <a:endParaRPr lang="es-ES" dirty="0"/>
          </a:p>
        </p:txBody>
      </p:sp>
      <p:sp>
        <p:nvSpPr>
          <p:cNvPr id="3" name="2 CuadroTexto"/>
          <p:cNvSpPr txBox="1"/>
          <p:nvPr/>
        </p:nvSpPr>
        <p:spPr>
          <a:xfrm>
            <a:off x="3024174" y="6043833"/>
            <a:ext cx="3425938" cy="313932"/>
          </a:xfrm>
          <a:prstGeom prst="rect">
            <a:avLst/>
          </a:prstGeom>
          <a:noFill/>
        </p:spPr>
        <p:txBody>
          <a:bodyPr wrap="none" rtlCol="0">
            <a:spAutoFit/>
          </a:bodyPr>
          <a:lstStyle/>
          <a:p>
            <a:pPr eaLnBrk="0" hangingPunct="0">
              <a:lnSpc>
                <a:spcPct val="90000"/>
              </a:lnSpc>
            </a:pPr>
            <a:r>
              <a:rPr lang="fr-FR" sz="1600" b="1" dirty="0" smtClean="0">
                <a:latin typeface="+mj-lt"/>
                <a:ea typeface="+mj-ea"/>
                <a:cs typeface="+mj-cs"/>
              </a:rPr>
              <a:t>Renato Rodrigues and Pedro Linares</a:t>
            </a:r>
            <a:endParaRPr lang="es-ES" sz="1600" dirty="0"/>
          </a:p>
        </p:txBody>
      </p:sp>
      <p:sp>
        <p:nvSpPr>
          <p:cNvPr id="5" name="4 CuadroTexto"/>
          <p:cNvSpPr txBox="1"/>
          <p:nvPr/>
        </p:nvSpPr>
        <p:spPr>
          <a:xfrm>
            <a:off x="2524111" y="1643052"/>
            <a:ext cx="4568879" cy="507831"/>
          </a:xfrm>
          <a:prstGeom prst="rect">
            <a:avLst/>
          </a:prstGeom>
          <a:noFill/>
        </p:spPr>
        <p:txBody>
          <a:bodyPr wrap="none" rtlCol="0">
            <a:spAutoFit/>
          </a:bodyPr>
          <a:lstStyle/>
          <a:p>
            <a:pPr eaLnBrk="0" hangingPunct="0">
              <a:lnSpc>
                <a:spcPct val="90000"/>
              </a:lnSpc>
            </a:pPr>
            <a:r>
              <a:rPr lang="fr-FR" sz="3000" b="1" dirty="0" smtClean="0">
                <a:latin typeface="+mj-lt"/>
                <a:ea typeface="+mj-ea"/>
                <a:cs typeface="+mj-cs"/>
              </a:rPr>
              <a:t>END OF PRESENTATION.</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p:txBody>
          <a:bodyPr/>
          <a:lstStyle/>
          <a:p>
            <a:endParaRPr lang="en-US" dirty="0" smtClean="0"/>
          </a:p>
          <a:p>
            <a:r>
              <a:rPr lang="en-US" sz="2000" dirty="0" smtClean="0"/>
              <a:t>Introduction</a:t>
            </a:r>
          </a:p>
          <a:p>
            <a:endParaRPr lang="en-US" sz="2000" dirty="0" smtClean="0"/>
          </a:p>
          <a:p>
            <a:r>
              <a:rPr lang="en-US" sz="2000" dirty="0" smtClean="0"/>
              <a:t>Electricity Demand Response Effects;</a:t>
            </a:r>
          </a:p>
          <a:p>
            <a:endParaRPr lang="en-US" sz="2000" dirty="0" smtClean="0"/>
          </a:p>
          <a:p>
            <a:r>
              <a:rPr lang="en-US" sz="2000" dirty="0" smtClean="0"/>
              <a:t>Methodology: The Economic Model;</a:t>
            </a:r>
          </a:p>
          <a:p>
            <a:endParaRPr lang="en-US" sz="2000" dirty="0" smtClean="0"/>
          </a:p>
          <a:p>
            <a:r>
              <a:rPr lang="en-US" sz="2000" dirty="0" smtClean="0"/>
              <a:t>Data and Assumptions;</a:t>
            </a:r>
          </a:p>
          <a:p>
            <a:endParaRPr lang="en-US" sz="2000" dirty="0" smtClean="0"/>
          </a:p>
          <a:p>
            <a:r>
              <a:rPr lang="en-US" sz="2000" dirty="0" smtClean="0"/>
              <a:t>Results;</a:t>
            </a:r>
          </a:p>
          <a:p>
            <a:endParaRPr lang="en-US" sz="2000" dirty="0" smtClean="0"/>
          </a:p>
          <a:p>
            <a:r>
              <a:rPr lang="en-US" sz="2000" dirty="0" smtClean="0"/>
              <a:t>Conclusion;</a:t>
            </a:r>
          </a:p>
          <a:p>
            <a:endParaRPr lang="en-US" sz="2000" dirty="0" smtClean="0"/>
          </a:p>
          <a:p>
            <a:r>
              <a:rPr lang="en-GB" sz="2000" dirty="0" smtClean="0"/>
              <a:t>Future research / room for improvement</a:t>
            </a:r>
            <a:r>
              <a:rPr lang="en-US" sz="2000" dirty="0" smtClean="0"/>
              <a:t>.</a:t>
            </a:r>
          </a:p>
        </p:txBody>
      </p:sp>
      <p:sp>
        <p:nvSpPr>
          <p:cNvPr id="4099" name="Rectangle 3"/>
          <p:cNvSpPr>
            <a:spLocks noGrp="1" noChangeArrowheads="1"/>
          </p:cNvSpPr>
          <p:nvPr>
            <p:ph type="title"/>
          </p:nvPr>
        </p:nvSpPr>
        <p:spPr/>
        <p:txBody>
          <a:bodyPr/>
          <a:lstStyle/>
          <a:p>
            <a:r>
              <a:rPr lang="en-US" dirty="0" smtClean="0"/>
              <a:t/>
            </a:r>
            <a:br>
              <a:rPr lang="en-US" dirty="0" smtClean="0"/>
            </a:br>
            <a:r>
              <a:rPr lang="en-US" sz="2400" dirty="0" smtClean="0"/>
              <a:t>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smtClean="0"/>
              <a:t>Introduction </a:t>
            </a:r>
          </a:p>
        </p:txBody>
      </p:sp>
      <p:sp>
        <p:nvSpPr>
          <p:cNvPr id="3" name="2 Marcador de contenido"/>
          <p:cNvSpPr>
            <a:spLocks noGrp="1"/>
          </p:cNvSpPr>
          <p:nvPr>
            <p:ph idx="1"/>
          </p:nvPr>
        </p:nvSpPr>
        <p:spPr/>
        <p:txBody>
          <a:bodyPr/>
          <a:lstStyle/>
          <a:p>
            <a:pPr algn="just"/>
            <a:r>
              <a:rPr lang="en-US" sz="2000" dirty="0" smtClean="0"/>
              <a:t>Electricity systems face important challenges in order to decrease emissions.</a:t>
            </a:r>
          </a:p>
          <a:p>
            <a:pPr algn="just"/>
            <a:endParaRPr lang="en-US" sz="2000" dirty="0" smtClean="0"/>
          </a:p>
          <a:p>
            <a:pPr algn="just"/>
            <a:r>
              <a:rPr lang="en-US" sz="2000" dirty="0" smtClean="0"/>
              <a:t>The electricity production mix usually includes generation units with low utilization factors (ex. peak units). This units presents higher variable costs and lower fixed costs; moreover, nowadays these technologies are based in fossil fuels, which are usually highly polluting.</a:t>
            </a:r>
          </a:p>
          <a:p>
            <a:pPr algn="just"/>
            <a:endParaRPr lang="en-US" sz="2000" dirty="0" smtClean="0"/>
          </a:p>
          <a:p>
            <a:pPr algn="just"/>
            <a:r>
              <a:rPr lang="en-US" sz="2000" dirty="0" smtClean="0"/>
              <a:t>Demand Response (DR) programs are an alternative to face the necessity of utilize such technologies.</a:t>
            </a:r>
          </a:p>
          <a:p>
            <a:pPr lvl="1" algn="just"/>
            <a:r>
              <a:rPr lang="en-US" sz="1800" dirty="0" smtClean="0"/>
              <a:t>Effective price and quantity signals lower the incumbency upon the electricity production system;</a:t>
            </a:r>
          </a:p>
          <a:p>
            <a:pPr lvl="1" algn="just"/>
            <a:r>
              <a:rPr lang="en-US" sz="1800" dirty="0" smtClean="0"/>
              <a:t>In electricity markets, DR programs have two main effects, downsizing the demand levels and/or cause its displacement through time.  </a:t>
            </a:r>
          </a:p>
          <a:p>
            <a:pPr algn="just"/>
            <a:endParaRPr lang="en-US" sz="2000" dirty="0" smtClean="0"/>
          </a:p>
          <a:p>
            <a:pPr algn="just"/>
            <a:r>
              <a:rPr lang="en-US" sz="2000" dirty="0" smtClean="0"/>
              <a:t>Objective of the research: Provide a consistent evaluation of the impact of changes in the DR of Spanish household electricity demand. Focus on emissions effects of DR programs not only applied to the electricity sector, but also to the entire Spanish economy.</a:t>
            </a:r>
            <a:endParaRPr lang="es-E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bwMode="auto">
          <a:xfrm>
            <a:off x="1023912" y="1643050"/>
            <a:ext cx="5214975" cy="4643470"/>
          </a:xfrm>
          <a:prstGeom prst="roundRect">
            <a:avLst>
              <a:gd name="adj" fmla="val 8365"/>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9" name="8 Rectángulo redondeado"/>
          <p:cNvSpPr/>
          <p:nvPr/>
        </p:nvSpPr>
        <p:spPr bwMode="auto">
          <a:xfrm>
            <a:off x="6381761" y="1643050"/>
            <a:ext cx="3357587" cy="4643470"/>
          </a:xfrm>
          <a:prstGeom prst="roundRect">
            <a:avLst>
              <a:gd name="adj" fmla="val 14039"/>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 name="1 Título"/>
          <p:cNvSpPr>
            <a:spLocks noGrp="1"/>
          </p:cNvSpPr>
          <p:nvPr>
            <p:ph type="title"/>
          </p:nvPr>
        </p:nvSpPr>
        <p:spPr/>
        <p:txBody>
          <a:bodyPr/>
          <a:lstStyle/>
          <a:p>
            <a:r>
              <a:rPr lang="en-US" sz="2400" dirty="0" smtClean="0"/>
              <a:t>Electricity Demand Response Effects</a:t>
            </a:r>
            <a:endParaRPr lang="en-US" sz="2400" dirty="0"/>
          </a:p>
        </p:txBody>
      </p:sp>
      <p:sp>
        <p:nvSpPr>
          <p:cNvPr id="3" name="2 Marcador de contenido"/>
          <p:cNvSpPr>
            <a:spLocks noGrp="1"/>
          </p:cNvSpPr>
          <p:nvPr>
            <p:ph idx="1"/>
          </p:nvPr>
        </p:nvSpPr>
        <p:spPr/>
        <p:txBody>
          <a:bodyPr/>
          <a:lstStyle/>
          <a:p>
            <a:r>
              <a:rPr lang="en-US" sz="2000" dirty="0" smtClean="0"/>
              <a:t>Effects of increasing electricity Demand Response;</a:t>
            </a:r>
          </a:p>
          <a:p>
            <a:endParaRPr lang="en-US" sz="2000" dirty="0" smtClean="0"/>
          </a:p>
        </p:txBody>
      </p:sp>
      <p:graphicFrame>
        <p:nvGraphicFramePr>
          <p:cNvPr id="4" name="3 Gráfico"/>
          <p:cNvGraphicFramePr/>
          <p:nvPr/>
        </p:nvGraphicFramePr>
        <p:xfrm>
          <a:off x="6524636" y="1928802"/>
          <a:ext cx="3057190" cy="4143404"/>
        </p:xfrm>
        <a:graphic>
          <a:graphicData uri="http://schemas.openxmlformats.org/drawingml/2006/chart">
            <c:chart xmlns:c="http://schemas.openxmlformats.org/drawingml/2006/chart" xmlns:r="http://schemas.openxmlformats.org/officeDocument/2006/relationships" r:id="rId3"/>
          </a:graphicData>
        </a:graphic>
      </p:graphicFrame>
      <p:sp>
        <p:nvSpPr>
          <p:cNvPr id="5" name="2 Marcador de contenido"/>
          <p:cNvSpPr txBox="1">
            <a:spLocks/>
          </p:cNvSpPr>
          <p:nvPr/>
        </p:nvSpPr>
        <p:spPr bwMode="auto">
          <a:xfrm>
            <a:off x="1044576" y="1571612"/>
            <a:ext cx="5337185" cy="4857784"/>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lang="en-US" kern="0" dirty="0" smtClean="0">
              <a:latin typeface="+mn-lt"/>
            </a:endParaRPr>
          </a:p>
          <a:p>
            <a:pPr marL="171450" indent="-177800" eaLnBrk="0" hangingPunct="0">
              <a:lnSpc>
                <a:spcPct val="90000"/>
              </a:lnSpc>
              <a:spcBef>
                <a:spcPct val="20000"/>
              </a:spcBef>
              <a:buSzPct val="75000"/>
              <a:buFont typeface="Optima" pitchFamily="2" charset="0"/>
              <a:buChar char="–"/>
            </a:pPr>
            <a:r>
              <a:rPr kumimoji="0" lang="en-US" sz="2000" b="0" i="0" u="none" strike="noStrike" kern="0" cap="none" spc="0" normalizeH="0" baseline="0" noProof="0" dirty="0" smtClean="0">
                <a:ln>
                  <a:noFill/>
                </a:ln>
                <a:solidFill>
                  <a:schemeClr val="tx1"/>
                </a:solidFill>
                <a:effectLst/>
                <a:uLnTx/>
                <a:uFillTx/>
                <a:latin typeface="+mn-lt"/>
              </a:rPr>
              <a:t>Efficiency effect:</a:t>
            </a:r>
          </a:p>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lang="en-US" kern="0" dirty="0" smtClean="0">
              <a:latin typeface="+mn-lt"/>
            </a:endParaRPr>
          </a:p>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987425" marR="0" lvl="2" indent="-179388" algn="l" defTabSz="914400" rtl="0" eaLnBrk="0" fontAlgn="base" latinLnBrk="0" hangingPunct="0">
              <a:lnSpc>
                <a:spcPct val="90000"/>
              </a:lnSpc>
              <a:spcBef>
                <a:spcPct val="20000"/>
              </a:spcBef>
              <a:spcAft>
                <a:spcPct val="0"/>
              </a:spcAft>
              <a:buClrTx/>
              <a:buSzPct val="75000"/>
              <a:buFontTx/>
              <a:buChar char="•"/>
              <a:tabLst/>
              <a:defRPr/>
            </a:pPr>
            <a:endParaRPr kumimoji="0" lang="en-US" sz="1700" b="0" i="0" u="none" strike="noStrike" kern="0" cap="none" spc="0" normalizeH="0" baseline="0" noProof="0" dirty="0" smtClean="0">
              <a:ln>
                <a:noFill/>
              </a:ln>
              <a:solidFill>
                <a:schemeClr val="tx1"/>
              </a:solidFill>
              <a:effectLst/>
              <a:uLnTx/>
              <a:uFillTx/>
              <a:latin typeface="+mn-lt"/>
            </a:endParaRPr>
          </a:p>
          <a:p>
            <a:pPr marL="73025" indent="-179388" eaLnBrk="0" hangingPunct="0">
              <a:lnSpc>
                <a:spcPct val="90000"/>
              </a:lnSpc>
              <a:spcBef>
                <a:spcPct val="20000"/>
              </a:spcBef>
              <a:buSzPct val="75000"/>
            </a:pPr>
            <a:r>
              <a:rPr kumimoji="0" lang="en-US" sz="1400" b="0" i="0" u="none" strike="noStrike" kern="0" cap="none" spc="0" normalizeH="0" baseline="0" noProof="0" dirty="0" smtClean="0">
                <a:ln>
                  <a:noFill/>
                </a:ln>
                <a:solidFill>
                  <a:schemeClr val="tx1"/>
                </a:solidFill>
                <a:effectLst/>
                <a:uLnTx/>
                <a:uFillTx/>
                <a:latin typeface="+mn-lt"/>
              </a:rPr>
              <a:t>Demand reduction effects due to the utilization of equipments in</a:t>
            </a:r>
            <a:r>
              <a:rPr kumimoji="0" lang="en-US" sz="1400" b="0" i="0" u="none" strike="noStrike" kern="0" cap="none" spc="0" normalizeH="0" noProof="0" dirty="0" smtClean="0">
                <a:ln>
                  <a:noFill/>
                </a:ln>
                <a:solidFill>
                  <a:schemeClr val="tx1"/>
                </a:solidFill>
                <a:effectLst/>
                <a:uLnTx/>
                <a:uFillTx/>
                <a:latin typeface="+mn-lt"/>
              </a:rPr>
              <a:t> </a:t>
            </a:r>
            <a:r>
              <a:rPr kumimoji="0" lang="en-US" sz="1400" b="0" i="0" u="none" strike="noStrike" kern="0" cap="none" spc="0" normalizeH="0" baseline="0" noProof="0" dirty="0" smtClean="0">
                <a:ln>
                  <a:noFill/>
                </a:ln>
                <a:solidFill>
                  <a:schemeClr val="tx1"/>
                </a:solidFill>
                <a:effectLst/>
                <a:uLnTx/>
                <a:uFillTx/>
                <a:latin typeface="+mn-lt"/>
              </a:rPr>
              <a:t>more efficient modes, per example ECO modes;</a:t>
            </a:r>
          </a:p>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171450" indent="-177800" eaLnBrk="0" hangingPunct="0">
              <a:lnSpc>
                <a:spcPct val="90000"/>
              </a:lnSpc>
              <a:spcBef>
                <a:spcPct val="20000"/>
              </a:spcBef>
              <a:buSzPct val="75000"/>
              <a:buFont typeface="Optima" pitchFamily="2" charset="0"/>
              <a:buChar char="–"/>
            </a:pPr>
            <a:r>
              <a:rPr kumimoji="0" lang="en-US" sz="2000" b="0" i="0" u="none" strike="noStrike" kern="0" cap="none" spc="0" normalizeH="0" baseline="0" noProof="0" dirty="0" smtClean="0">
                <a:ln>
                  <a:noFill/>
                </a:ln>
                <a:solidFill>
                  <a:schemeClr val="tx1"/>
                </a:solidFill>
                <a:effectLst/>
                <a:uLnTx/>
                <a:uFillTx/>
                <a:latin typeface="+mn-lt"/>
              </a:rPr>
              <a:t>Load displacement</a:t>
            </a:r>
          </a:p>
          <a:p>
            <a:pPr marL="171450" indent="-177800" eaLnBrk="0" hangingPunct="0">
              <a:lnSpc>
                <a:spcPct val="90000"/>
              </a:lnSpc>
              <a:spcBef>
                <a:spcPct val="20000"/>
              </a:spcBef>
              <a:buSzPct val="75000"/>
            </a:pPr>
            <a:r>
              <a:rPr lang="en-US" sz="2000" kern="0" noProof="0" dirty="0" smtClean="0">
                <a:latin typeface="+mn-lt"/>
              </a:rPr>
              <a:t>   </a:t>
            </a:r>
            <a:r>
              <a:rPr kumimoji="0" lang="en-US" sz="2000" b="0" i="0" u="none" strike="noStrike" kern="0" cap="none" spc="0" normalizeH="0" baseline="0" noProof="0" dirty="0" smtClean="0">
                <a:ln>
                  <a:noFill/>
                </a:ln>
                <a:solidFill>
                  <a:schemeClr val="tx1"/>
                </a:solidFill>
                <a:effectLst/>
                <a:uLnTx/>
                <a:uFillTx/>
                <a:latin typeface="+mn-lt"/>
              </a:rPr>
              <a:t>effect:</a:t>
            </a:r>
          </a:p>
          <a:p>
            <a:pPr marL="628650" marR="0" lvl="1" indent="-177800" algn="l" defTabSz="914400" rtl="0" eaLnBrk="0" fontAlgn="base" latinLnBrk="0" hangingPunct="0">
              <a:lnSpc>
                <a:spcPct val="90000"/>
              </a:lnSpc>
              <a:spcBef>
                <a:spcPct val="20000"/>
              </a:spcBef>
              <a:spcAft>
                <a:spcPct val="0"/>
              </a:spcAft>
              <a:buClrTx/>
              <a:buSzPct val="75000"/>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628650" marR="0" lvl="1" indent="-177800" algn="l" defTabSz="914400" rtl="0" eaLnBrk="0" fontAlgn="base" latinLnBrk="0" hangingPunct="0">
              <a:lnSpc>
                <a:spcPct val="90000"/>
              </a:lnSpc>
              <a:spcBef>
                <a:spcPct val="20000"/>
              </a:spcBef>
              <a:spcAft>
                <a:spcPct val="0"/>
              </a:spcAft>
              <a:buClrTx/>
              <a:buSzPct val="75000"/>
              <a:buFont typeface="Optima" pitchFamily="2" charset="0"/>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3025" indent="-179388" eaLnBrk="0" hangingPunct="0">
              <a:lnSpc>
                <a:spcPct val="90000"/>
              </a:lnSpc>
              <a:spcBef>
                <a:spcPct val="20000"/>
              </a:spcBef>
              <a:buSzPct val="75000"/>
            </a:pPr>
            <a:r>
              <a:rPr kumimoji="0" lang="en-US" sz="1400" b="0" i="0" u="none" strike="noStrike" kern="0" cap="none" spc="0" normalizeH="0" baseline="0" noProof="0" dirty="0" smtClean="0">
                <a:ln>
                  <a:noFill/>
                </a:ln>
                <a:solidFill>
                  <a:schemeClr val="tx1"/>
                </a:solidFill>
                <a:effectLst/>
                <a:uLnTx/>
                <a:uFillTx/>
                <a:latin typeface="+mn-lt"/>
              </a:rPr>
              <a:t>Displacement of load between peak and off-peak load levels due to price incentives, flattening the consumption profile.</a:t>
            </a:r>
          </a:p>
          <a:p>
            <a:pPr marL="271463" marR="0" lvl="0" indent="-271463" algn="l" defTabSz="914400" rtl="0" eaLnBrk="0" fontAlgn="base" latinLnBrk="0" hangingPunct="0">
              <a:lnSpc>
                <a:spcPct val="90000"/>
              </a:lnSpc>
              <a:spcBef>
                <a:spcPct val="20000"/>
              </a:spcBef>
              <a:spcAft>
                <a:spcPct val="0"/>
              </a:spcAft>
              <a:buClrTx/>
              <a:buSzPct val="80000"/>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271463" marR="0" lvl="0" indent="-271463" algn="l" defTabSz="914400" rtl="0" eaLnBrk="0" fontAlgn="base" latinLnBrk="0" hangingPunct="0">
              <a:lnSpc>
                <a:spcPct val="90000"/>
              </a:lnSpc>
              <a:spcBef>
                <a:spcPct val="20000"/>
              </a:spcBef>
              <a:spcAft>
                <a:spcPct val="0"/>
              </a:spcAft>
              <a:buClrTx/>
              <a:buSzPct val="80000"/>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3 Gráfico"/>
          <p:cNvGraphicFramePr>
            <a:graphicFrameLocks/>
          </p:cNvGraphicFramePr>
          <p:nvPr/>
        </p:nvGraphicFramePr>
        <p:xfrm>
          <a:off x="3452802" y="1571612"/>
          <a:ext cx="2700000" cy="1790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3 Gráfico"/>
          <p:cNvGraphicFramePr>
            <a:graphicFrameLocks/>
          </p:cNvGraphicFramePr>
          <p:nvPr/>
        </p:nvGraphicFramePr>
        <p:xfrm>
          <a:off x="3452802" y="3857628"/>
          <a:ext cx="2700000" cy="1790700"/>
        </p:xfrm>
        <a:graphic>
          <a:graphicData uri="http://schemas.openxmlformats.org/drawingml/2006/chart">
            <c:chart xmlns:c="http://schemas.openxmlformats.org/drawingml/2006/chart" xmlns:r="http://schemas.openxmlformats.org/officeDocument/2006/relationships" r:id="rId5"/>
          </a:graphicData>
        </a:graphic>
      </p:graphicFrame>
      <p:sp>
        <p:nvSpPr>
          <p:cNvPr id="10" name="9 Rectángulo redondeado"/>
          <p:cNvSpPr/>
          <p:nvPr/>
        </p:nvSpPr>
        <p:spPr bwMode="auto">
          <a:xfrm>
            <a:off x="7239016" y="1431040"/>
            <a:ext cx="1643074" cy="426324"/>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400" dirty="0" smtClean="0">
                <a:latin typeface="+mn-lt"/>
              </a:rPr>
              <a:t>Total DR Effect</a:t>
            </a:r>
            <a:endParaRPr lang="es-ES" sz="1400" dirty="0" smtClean="0">
              <a:solidFill>
                <a:srgbClr val="000000"/>
              </a:solidFill>
              <a:latin typeface="+mn-lt"/>
            </a:endParaRPr>
          </a:p>
        </p:txBody>
      </p:sp>
      <p:sp>
        <p:nvSpPr>
          <p:cNvPr id="12" name="11 Flecha abajo"/>
          <p:cNvSpPr/>
          <p:nvPr/>
        </p:nvSpPr>
        <p:spPr bwMode="auto">
          <a:xfrm>
            <a:off x="5167314" y="2000241"/>
            <a:ext cx="214314" cy="285752"/>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Optima" pitchFamily="2" charset="0"/>
            </a:endParaRPr>
          </a:p>
        </p:txBody>
      </p:sp>
      <p:sp>
        <p:nvSpPr>
          <p:cNvPr id="13" name="12 Flecha curvada hacia abajo"/>
          <p:cNvSpPr/>
          <p:nvPr/>
        </p:nvSpPr>
        <p:spPr bwMode="auto">
          <a:xfrm flipH="1">
            <a:off x="4310057" y="4143380"/>
            <a:ext cx="1071570" cy="357190"/>
          </a:xfrm>
          <a:prstGeom prst="curvedDownArrow">
            <a:avLst>
              <a:gd name="adj1" fmla="val 45511"/>
              <a:gd name="adj2" fmla="val 75088"/>
              <a:gd name="adj3" fmla="val 39222"/>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Optima"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print"/>
          <a:srcRect/>
          <a:stretch>
            <a:fillRect/>
          </a:stretch>
        </p:blipFill>
        <p:spPr bwMode="auto">
          <a:xfrm>
            <a:off x="5583626" y="2729575"/>
            <a:ext cx="2557957" cy="1199493"/>
          </a:xfrm>
          <a:prstGeom prst="rect">
            <a:avLst/>
          </a:prstGeom>
          <a:noFill/>
          <a:ln w="9525">
            <a:noFill/>
            <a:miter lim="800000"/>
            <a:headEnd/>
            <a:tailEnd/>
          </a:ln>
          <a:effectLst/>
        </p:spPr>
      </p:pic>
      <p:sp>
        <p:nvSpPr>
          <p:cNvPr id="49" name="48 Rectángulo redondeado"/>
          <p:cNvSpPr/>
          <p:nvPr/>
        </p:nvSpPr>
        <p:spPr bwMode="auto">
          <a:xfrm>
            <a:off x="3809994" y="4286257"/>
            <a:ext cx="6000791" cy="2143140"/>
          </a:xfrm>
          <a:prstGeom prst="roundRect">
            <a:avLst/>
          </a:prstGeom>
          <a:solidFill>
            <a:schemeClr val="accent3"/>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latin typeface="+mj-lt"/>
            </a:endParaRPr>
          </a:p>
        </p:txBody>
      </p:sp>
      <p:sp>
        <p:nvSpPr>
          <p:cNvPr id="36" name="35 Rectángulo redondeado"/>
          <p:cNvSpPr/>
          <p:nvPr/>
        </p:nvSpPr>
        <p:spPr bwMode="auto">
          <a:xfrm>
            <a:off x="2583229" y="2643182"/>
            <a:ext cx="5798796" cy="1285884"/>
          </a:xfrm>
          <a:prstGeom prst="round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dirty="0" smtClean="0">
              <a:latin typeface="+mj-lt"/>
            </a:endParaRPr>
          </a:p>
        </p:txBody>
      </p:sp>
      <p:pic>
        <p:nvPicPr>
          <p:cNvPr id="75" name="Picture 4" descr="C:\Documents and Settings\rdias\Escritorio\Apresentação\imagens\energy\31853881_59676240.jpg"/>
          <p:cNvPicPr>
            <a:picLocks noChangeAspect="1" noChangeArrowheads="1"/>
          </p:cNvPicPr>
          <p:nvPr/>
        </p:nvPicPr>
        <p:blipFill>
          <a:blip r:embed="rId4" cstate="print"/>
          <a:srcRect/>
          <a:stretch>
            <a:fillRect/>
          </a:stretch>
        </p:blipFill>
        <p:spPr bwMode="auto">
          <a:xfrm>
            <a:off x="4874696" y="3163599"/>
            <a:ext cx="494617" cy="694031"/>
          </a:xfrm>
          <a:prstGeom prst="rect">
            <a:avLst/>
          </a:prstGeom>
          <a:noFill/>
          <a:ln w="9525">
            <a:noFill/>
            <a:miter lim="800000"/>
            <a:headEnd/>
            <a:tailEnd/>
          </a:ln>
        </p:spPr>
      </p:pic>
      <p:pic>
        <p:nvPicPr>
          <p:cNvPr id="76" name="Picture 18" descr="MCj03108820000[1]"/>
          <p:cNvPicPr>
            <a:picLocks noChangeAspect="1" noChangeArrowheads="1"/>
          </p:cNvPicPr>
          <p:nvPr/>
        </p:nvPicPr>
        <p:blipFill>
          <a:blip r:embed="rId5" cstate="print"/>
          <a:srcRect/>
          <a:stretch>
            <a:fillRect/>
          </a:stretch>
        </p:blipFill>
        <p:spPr bwMode="auto">
          <a:xfrm>
            <a:off x="3883615" y="3214158"/>
            <a:ext cx="729821" cy="530925"/>
          </a:xfrm>
          <a:prstGeom prst="rect">
            <a:avLst/>
          </a:prstGeom>
          <a:noFill/>
          <a:ln w="9525">
            <a:noFill/>
            <a:miter lim="800000"/>
            <a:headEnd/>
            <a:tailEnd/>
          </a:ln>
        </p:spPr>
      </p:pic>
      <p:pic>
        <p:nvPicPr>
          <p:cNvPr id="77" name="Picture 19" descr="MCj03109120000[1]"/>
          <p:cNvPicPr>
            <a:picLocks noChangeAspect="1" noChangeArrowheads="1"/>
          </p:cNvPicPr>
          <p:nvPr/>
        </p:nvPicPr>
        <p:blipFill>
          <a:blip r:embed="rId6" cstate="print"/>
          <a:srcRect/>
          <a:stretch>
            <a:fillRect/>
          </a:stretch>
        </p:blipFill>
        <p:spPr bwMode="auto">
          <a:xfrm>
            <a:off x="3097796" y="3092159"/>
            <a:ext cx="787566" cy="699346"/>
          </a:xfrm>
          <a:prstGeom prst="rect">
            <a:avLst/>
          </a:prstGeom>
          <a:noFill/>
          <a:ln w="9525">
            <a:noFill/>
            <a:miter lim="800000"/>
            <a:headEnd/>
            <a:tailEnd/>
          </a:ln>
        </p:spPr>
      </p:pic>
      <p:sp>
        <p:nvSpPr>
          <p:cNvPr id="122" name="121 Rectángulo redondeado"/>
          <p:cNvSpPr/>
          <p:nvPr/>
        </p:nvSpPr>
        <p:spPr bwMode="auto">
          <a:xfrm>
            <a:off x="2802992" y="2734969"/>
            <a:ext cx="2059385" cy="111550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dirty="0" smtClean="0">
                <a:latin typeface="+mj-lt"/>
              </a:rPr>
              <a:t>Electricity</a:t>
            </a:r>
            <a:endParaRPr kumimoji="0" lang="en-US" sz="1200" b="0" i="0" u="none" strike="noStrike" cap="none" normalizeH="0" baseline="0" dirty="0" smtClean="0">
              <a:ln>
                <a:noFill/>
              </a:ln>
              <a:solidFill>
                <a:schemeClr val="tx1"/>
              </a:solidFill>
              <a:effectLst/>
              <a:latin typeface="+mj-lt"/>
            </a:endParaRPr>
          </a:p>
        </p:txBody>
      </p:sp>
      <p:pic>
        <p:nvPicPr>
          <p:cNvPr id="37" name="Picture 22"/>
          <p:cNvPicPr>
            <a:picLocks noChangeAspect="1" noChangeArrowheads="1"/>
          </p:cNvPicPr>
          <p:nvPr/>
        </p:nvPicPr>
        <p:blipFill>
          <a:blip r:embed="rId7" cstate="print"/>
          <a:srcRect/>
          <a:stretch>
            <a:fillRect/>
          </a:stretch>
        </p:blipFill>
        <p:spPr bwMode="auto">
          <a:xfrm>
            <a:off x="5167315" y="5720877"/>
            <a:ext cx="757337" cy="463358"/>
          </a:xfrm>
          <a:prstGeom prst="rect">
            <a:avLst/>
          </a:prstGeom>
          <a:noFill/>
          <a:ln w="9525">
            <a:noFill/>
            <a:miter lim="800000"/>
            <a:headEnd/>
            <a:tailEnd/>
          </a:ln>
        </p:spPr>
      </p:pic>
      <p:pic>
        <p:nvPicPr>
          <p:cNvPr id="38" name="Picture 5" descr="C:\Documents and Settings\rdias\Escritorio\Apresentação\imagens\energy\electric-car.jpg"/>
          <p:cNvPicPr>
            <a:picLocks noChangeAspect="1" noChangeArrowheads="1"/>
          </p:cNvPicPr>
          <p:nvPr/>
        </p:nvPicPr>
        <p:blipFill>
          <a:blip r:embed="rId8" cstate="print"/>
          <a:srcRect/>
          <a:stretch>
            <a:fillRect/>
          </a:stretch>
        </p:blipFill>
        <p:spPr bwMode="auto">
          <a:xfrm>
            <a:off x="4167184" y="5814881"/>
            <a:ext cx="698734" cy="332965"/>
          </a:xfrm>
          <a:prstGeom prst="rect">
            <a:avLst/>
          </a:prstGeom>
          <a:noFill/>
          <a:ln w="9525">
            <a:noFill/>
            <a:miter lim="800000"/>
            <a:headEnd/>
            <a:tailEnd/>
          </a:ln>
        </p:spPr>
      </p:pic>
      <p:pic>
        <p:nvPicPr>
          <p:cNvPr id="39" name="Picture 6" descr="C:\Documents and Settings\rdias\Escritorio\Apresentação\imagens\agriculture\scarecrow-t13351.jpg"/>
          <p:cNvPicPr>
            <a:picLocks noChangeAspect="1" noChangeArrowheads="1"/>
          </p:cNvPicPr>
          <p:nvPr/>
        </p:nvPicPr>
        <p:blipFill>
          <a:blip r:embed="rId9" cstate="print"/>
          <a:srcRect/>
          <a:stretch>
            <a:fillRect/>
          </a:stretch>
        </p:blipFill>
        <p:spPr bwMode="auto">
          <a:xfrm>
            <a:off x="5330990" y="4800405"/>
            <a:ext cx="465997" cy="680283"/>
          </a:xfrm>
          <a:prstGeom prst="rect">
            <a:avLst/>
          </a:prstGeom>
          <a:noFill/>
          <a:ln w="9525">
            <a:noFill/>
            <a:miter lim="800000"/>
            <a:headEnd/>
            <a:tailEnd/>
          </a:ln>
        </p:spPr>
      </p:pic>
      <p:pic>
        <p:nvPicPr>
          <p:cNvPr id="40" name="Picture 7" descr="C:\Documents and Settings\rdias\Escritorio\Apresentação\imagens\construction\0511-0903-2623-1944_Construction_Worker_Using_a_Jackhammer_clipart_image.jpg"/>
          <p:cNvPicPr>
            <a:picLocks noChangeAspect="1" noChangeArrowheads="1"/>
          </p:cNvPicPr>
          <p:nvPr/>
        </p:nvPicPr>
        <p:blipFill>
          <a:blip r:embed="rId10" cstate="print"/>
          <a:srcRect/>
          <a:stretch>
            <a:fillRect/>
          </a:stretch>
        </p:blipFill>
        <p:spPr bwMode="auto">
          <a:xfrm>
            <a:off x="6381761" y="4929747"/>
            <a:ext cx="357855" cy="487872"/>
          </a:xfrm>
          <a:prstGeom prst="rect">
            <a:avLst/>
          </a:prstGeom>
          <a:noFill/>
          <a:ln w="9525">
            <a:noFill/>
            <a:miter lim="800000"/>
            <a:headEnd/>
            <a:tailEnd/>
          </a:ln>
        </p:spPr>
      </p:pic>
      <p:sp>
        <p:nvSpPr>
          <p:cNvPr id="41" name="40 Rectángulo redondeado"/>
          <p:cNvSpPr/>
          <p:nvPr/>
        </p:nvSpPr>
        <p:spPr bwMode="auto">
          <a:xfrm>
            <a:off x="5095877" y="4649306"/>
            <a:ext cx="930502" cy="78581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900" dirty="0" smtClean="0">
                <a:latin typeface="+mj-lt"/>
              </a:rPr>
              <a:t>Agriculture</a:t>
            </a:r>
            <a:endParaRPr kumimoji="0" lang="en-US" sz="900" b="0" i="0" u="none" strike="noStrike" cap="none" normalizeH="0" baseline="0" dirty="0" smtClean="0">
              <a:ln>
                <a:noFill/>
              </a:ln>
              <a:solidFill>
                <a:schemeClr val="tx1"/>
              </a:solidFill>
              <a:effectLst/>
              <a:latin typeface="+mj-lt"/>
            </a:endParaRPr>
          </a:p>
        </p:txBody>
      </p:sp>
      <p:sp>
        <p:nvSpPr>
          <p:cNvPr id="42" name="41 Rectángulo redondeado"/>
          <p:cNvSpPr/>
          <p:nvPr/>
        </p:nvSpPr>
        <p:spPr bwMode="auto">
          <a:xfrm>
            <a:off x="6108668" y="4649306"/>
            <a:ext cx="930502" cy="78581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900" dirty="0" smtClean="0">
                <a:latin typeface="+mj-lt"/>
              </a:rPr>
              <a:t>Construction</a:t>
            </a:r>
            <a:endParaRPr kumimoji="0" lang="en-US" sz="900" b="0" i="0" u="none" strike="noStrike" cap="none" normalizeH="0" baseline="0" dirty="0" smtClean="0">
              <a:ln>
                <a:noFill/>
              </a:ln>
              <a:solidFill>
                <a:schemeClr val="tx1"/>
              </a:solidFill>
              <a:effectLst/>
              <a:latin typeface="+mj-lt"/>
            </a:endParaRPr>
          </a:p>
        </p:txBody>
      </p:sp>
      <p:sp>
        <p:nvSpPr>
          <p:cNvPr id="43" name="42 Rectángulo redondeado"/>
          <p:cNvSpPr/>
          <p:nvPr/>
        </p:nvSpPr>
        <p:spPr bwMode="auto">
          <a:xfrm>
            <a:off x="4095746" y="5500702"/>
            <a:ext cx="930502" cy="78581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900" smtClean="0">
                <a:latin typeface="+mj-lt"/>
              </a:rPr>
              <a:t>Transport</a:t>
            </a:r>
          </a:p>
        </p:txBody>
      </p:sp>
      <p:sp>
        <p:nvSpPr>
          <p:cNvPr id="44" name="43 Rectángulo redondeado"/>
          <p:cNvSpPr/>
          <p:nvPr/>
        </p:nvSpPr>
        <p:spPr bwMode="auto">
          <a:xfrm>
            <a:off x="5108537" y="5500702"/>
            <a:ext cx="930502" cy="78581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r>
              <a:rPr lang="en-US" sz="900" smtClean="0">
                <a:latin typeface="+mj-lt"/>
              </a:rPr>
              <a:t>Industry</a:t>
            </a:r>
          </a:p>
        </p:txBody>
      </p:sp>
      <p:sp>
        <p:nvSpPr>
          <p:cNvPr id="45" name="44 CuadroTexto"/>
          <p:cNvSpPr txBox="1"/>
          <p:nvPr/>
        </p:nvSpPr>
        <p:spPr>
          <a:xfrm>
            <a:off x="6238884" y="5779044"/>
            <a:ext cx="642942" cy="338554"/>
          </a:xfrm>
          <a:prstGeom prst="rect">
            <a:avLst/>
          </a:prstGeom>
          <a:noFill/>
        </p:spPr>
        <p:txBody>
          <a:bodyPr wrap="square" rtlCol="0">
            <a:spAutoFit/>
          </a:bodyPr>
          <a:lstStyle/>
          <a:p>
            <a:r>
              <a:rPr lang="en-US" sz="1600" dirty="0" smtClean="0">
                <a:latin typeface="+mj-lt"/>
              </a:rPr>
              <a:t>Etc.</a:t>
            </a:r>
            <a:endParaRPr lang="en-US" sz="1600" dirty="0">
              <a:latin typeface="+mj-lt"/>
            </a:endParaRPr>
          </a:p>
        </p:txBody>
      </p:sp>
      <p:sp>
        <p:nvSpPr>
          <p:cNvPr id="46" name="45 Rectángulo redondeado"/>
          <p:cNvSpPr/>
          <p:nvPr/>
        </p:nvSpPr>
        <p:spPr bwMode="auto">
          <a:xfrm>
            <a:off x="6094199" y="5500702"/>
            <a:ext cx="930502" cy="785818"/>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900" smtClean="0">
                <a:latin typeface="+mj-lt"/>
              </a:rPr>
              <a:t>…</a:t>
            </a:r>
          </a:p>
        </p:txBody>
      </p:sp>
      <p:sp>
        <p:nvSpPr>
          <p:cNvPr id="48" name="47 Rectángulo redondeado"/>
          <p:cNvSpPr/>
          <p:nvPr/>
        </p:nvSpPr>
        <p:spPr bwMode="auto">
          <a:xfrm>
            <a:off x="3952868" y="4601774"/>
            <a:ext cx="3214709" cy="1756184"/>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1200" dirty="0" smtClean="0">
                <a:latin typeface="+mj-lt"/>
              </a:rPr>
              <a:t>Spain</a:t>
            </a:r>
          </a:p>
          <a:p>
            <a:r>
              <a:rPr lang="en-US" sz="1200" dirty="0" smtClean="0">
                <a:latin typeface="+mj-lt"/>
              </a:rPr>
              <a:t>68 Sectors</a:t>
            </a:r>
          </a:p>
        </p:txBody>
      </p:sp>
      <p:sp>
        <p:nvSpPr>
          <p:cNvPr id="50" name="49 Rectángulo redondeado"/>
          <p:cNvSpPr/>
          <p:nvPr/>
        </p:nvSpPr>
        <p:spPr bwMode="auto">
          <a:xfrm>
            <a:off x="1654533" y="2460372"/>
            <a:ext cx="1188001" cy="540000"/>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200" dirty="0" smtClean="0"/>
              <a:t>Partial</a:t>
            </a:r>
          </a:p>
          <a:p>
            <a:pPr algn="ctr"/>
            <a:r>
              <a:rPr lang="en-US" sz="1200" dirty="0" smtClean="0"/>
              <a:t>Equilibrium</a:t>
            </a:r>
          </a:p>
          <a:p>
            <a:pPr algn="ctr"/>
            <a:r>
              <a:rPr lang="en-US" sz="1200" dirty="0" smtClean="0"/>
              <a:t>Model</a:t>
            </a:r>
          </a:p>
        </p:txBody>
      </p:sp>
      <p:sp>
        <p:nvSpPr>
          <p:cNvPr id="51" name="50 Rectángulo redondeado"/>
          <p:cNvSpPr/>
          <p:nvPr/>
        </p:nvSpPr>
        <p:spPr bwMode="auto">
          <a:xfrm>
            <a:off x="3309927" y="4000504"/>
            <a:ext cx="1188001" cy="540000"/>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200" dirty="0" smtClean="0"/>
              <a:t>CGE Model</a:t>
            </a:r>
          </a:p>
        </p:txBody>
      </p:sp>
      <p:sp>
        <p:nvSpPr>
          <p:cNvPr id="52" name="51 Rectángulo redondeado"/>
          <p:cNvSpPr/>
          <p:nvPr/>
        </p:nvSpPr>
        <p:spPr bwMode="auto">
          <a:xfrm>
            <a:off x="7239017" y="5786454"/>
            <a:ext cx="1143008" cy="5000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a:r>
              <a:rPr lang="en-US" sz="1200" dirty="0" smtClean="0">
                <a:latin typeface="+mj-lt"/>
              </a:rPr>
              <a:t>Europe</a:t>
            </a:r>
          </a:p>
        </p:txBody>
      </p:sp>
      <p:sp>
        <p:nvSpPr>
          <p:cNvPr id="55" name="54 Rectángulo redondeado"/>
          <p:cNvSpPr/>
          <p:nvPr/>
        </p:nvSpPr>
        <p:spPr bwMode="auto">
          <a:xfrm>
            <a:off x="7239017" y="4643446"/>
            <a:ext cx="1143008" cy="107157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eaLnBrk="1" latinLnBrk="0" hangingPunct="1">
              <a:lnSpc>
                <a:spcPct val="100000"/>
              </a:lnSpc>
              <a:buClrTx/>
              <a:buSzTx/>
              <a:buFontTx/>
              <a:buNone/>
              <a:tabLst/>
            </a:pPr>
            <a:r>
              <a:rPr lang="en-US" sz="1200" dirty="0" smtClean="0">
                <a:latin typeface="+mj-lt"/>
              </a:rPr>
              <a:t>Government</a:t>
            </a:r>
          </a:p>
        </p:txBody>
      </p:sp>
      <p:pic>
        <p:nvPicPr>
          <p:cNvPr id="1035" name="Picture 11" descr="C:\Documentos\Doutorado\Apresentações\CGE\Fonte\imagens\government\Uncle-Sam-broke.jpg"/>
          <p:cNvPicPr>
            <a:picLocks noChangeAspect="1" noChangeArrowheads="1"/>
          </p:cNvPicPr>
          <p:nvPr/>
        </p:nvPicPr>
        <p:blipFill>
          <a:blip r:embed="rId11" cstate="print"/>
          <a:srcRect/>
          <a:stretch>
            <a:fillRect/>
          </a:stretch>
        </p:blipFill>
        <p:spPr bwMode="auto">
          <a:xfrm>
            <a:off x="7523226" y="5000636"/>
            <a:ext cx="644484" cy="651514"/>
          </a:xfrm>
          <a:prstGeom prst="rect">
            <a:avLst/>
          </a:prstGeom>
          <a:noFill/>
        </p:spPr>
      </p:pic>
      <p:sp>
        <p:nvSpPr>
          <p:cNvPr id="62" name="61 Rectángulo redondeado"/>
          <p:cNvSpPr/>
          <p:nvPr/>
        </p:nvSpPr>
        <p:spPr bwMode="auto">
          <a:xfrm>
            <a:off x="8453462" y="4642216"/>
            <a:ext cx="1144800" cy="107280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eaLnBrk="1" latinLnBrk="0" hangingPunct="1">
              <a:lnSpc>
                <a:spcPct val="100000"/>
              </a:lnSpc>
              <a:buClrTx/>
              <a:buSzTx/>
              <a:buFontTx/>
              <a:buNone/>
              <a:tabLst/>
            </a:pPr>
            <a:r>
              <a:rPr lang="en-US" sz="1200" dirty="0" smtClean="0">
                <a:latin typeface="+mj-lt"/>
              </a:rPr>
              <a:t>Household</a:t>
            </a:r>
          </a:p>
        </p:txBody>
      </p:sp>
      <p:pic>
        <p:nvPicPr>
          <p:cNvPr id="1037" name="Picture 13" descr="C:\Documentos\Doutorado\Apresentações\CGE\Fonte\imagens\household\image10.gif"/>
          <p:cNvPicPr>
            <a:picLocks noChangeAspect="1" noChangeArrowheads="1"/>
          </p:cNvPicPr>
          <p:nvPr/>
        </p:nvPicPr>
        <p:blipFill>
          <a:blip r:embed="rId12" cstate="print"/>
          <a:srcRect/>
          <a:stretch>
            <a:fillRect/>
          </a:stretch>
        </p:blipFill>
        <p:spPr bwMode="auto">
          <a:xfrm>
            <a:off x="8640942" y="5000636"/>
            <a:ext cx="812655" cy="714380"/>
          </a:xfrm>
          <a:prstGeom prst="rect">
            <a:avLst/>
          </a:prstGeom>
          <a:noFill/>
        </p:spPr>
      </p:pic>
      <p:pic>
        <p:nvPicPr>
          <p:cNvPr id="1039" name="Picture 15" descr="C:\Documentos\Doutorado\Apresentações\CGE\Fonte\imagens\world\africa-europe-t14359.jpg"/>
          <p:cNvPicPr>
            <a:picLocks noChangeAspect="1" noChangeArrowheads="1"/>
          </p:cNvPicPr>
          <p:nvPr/>
        </p:nvPicPr>
        <p:blipFill>
          <a:blip r:embed="rId13" cstate="print"/>
          <a:srcRect/>
          <a:stretch>
            <a:fillRect/>
          </a:stretch>
        </p:blipFill>
        <p:spPr bwMode="auto">
          <a:xfrm>
            <a:off x="8501126" y="5786455"/>
            <a:ext cx="357189" cy="504515"/>
          </a:xfrm>
          <a:prstGeom prst="rect">
            <a:avLst/>
          </a:prstGeom>
          <a:noFill/>
        </p:spPr>
      </p:pic>
      <p:pic>
        <p:nvPicPr>
          <p:cNvPr id="1038" name="Picture 14"/>
          <p:cNvPicPr>
            <a:picLocks noChangeAspect="1" noChangeArrowheads="1"/>
          </p:cNvPicPr>
          <p:nvPr/>
        </p:nvPicPr>
        <p:blipFill>
          <a:blip r:embed="rId14" cstate="print"/>
          <a:srcRect/>
          <a:stretch>
            <a:fillRect/>
          </a:stretch>
        </p:blipFill>
        <p:spPr bwMode="auto">
          <a:xfrm>
            <a:off x="7310457" y="5857893"/>
            <a:ext cx="362063" cy="419088"/>
          </a:xfrm>
          <a:prstGeom prst="rect">
            <a:avLst/>
          </a:prstGeom>
          <a:noFill/>
          <a:ln w="9525">
            <a:noFill/>
            <a:miter lim="800000"/>
            <a:headEnd/>
            <a:tailEnd/>
          </a:ln>
          <a:effectLst/>
        </p:spPr>
      </p:pic>
      <p:sp>
        <p:nvSpPr>
          <p:cNvPr id="61" name="60 Rectángulo redondeado"/>
          <p:cNvSpPr/>
          <p:nvPr/>
        </p:nvSpPr>
        <p:spPr bwMode="auto">
          <a:xfrm>
            <a:off x="8429684" y="5786454"/>
            <a:ext cx="1238224" cy="500066"/>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a:r>
              <a:rPr lang="en-US" sz="1200" dirty="0" smtClean="0">
                <a:latin typeface="+mj-lt"/>
              </a:rPr>
              <a:t>Rest of</a:t>
            </a:r>
          </a:p>
          <a:p>
            <a:pPr algn="r"/>
            <a:r>
              <a:rPr lang="en-US" sz="1200" dirty="0" smtClean="0">
                <a:latin typeface="+mj-lt"/>
              </a:rPr>
              <a:t>the World</a:t>
            </a:r>
          </a:p>
        </p:txBody>
      </p:sp>
      <p:sp>
        <p:nvSpPr>
          <p:cNvPr id="66" name="65 Rectángulo redondeado"/>
          <p:cNvSpPr/>
          <p:nvPr/>
        </p:nvSpPr>
        <p:spPr bwMode="auto">
          <a:xfrm>
            <a:off x="2024042" y="1071546"/>
            <a:ext cx="3071834" cy="1214446"/>
          </a:xfrm>
          <a:prstGeom prst="roundRect">
            <a:avLst/>
          </a:prstGeom>
          <a:solidFill>
            <a:schemeClr val="accent3"/>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dirty="0" smtClean="0">
              <a:latin typeface="+mj-lt"/>
            </a:endParaRPr>
          </a:p>
        </p:txBody>
      </p:sp>
      <p:sp>
        <p:nvSpPr>
          <p:cNvPr id="71" name="70 Rectángulo redondeado"/>
          <p:cNvSpPr/>
          <p:nvPr/>
        </p:nvSpPr>
        <p:spPr bwMode="auto">
          <a:xfrm>
            <a:off x="1095348" y="888736"/>
            <a:ext cx="1188001" cy="540000"/>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200" dirty="0" smtClean="0"/>
              <a:t>Demand </a:t>
            </a:r>
          </a:p>
          <a:p>
            <a:pPr algn="ctr"/>
            <a:r>
              <a:rPr lang="en-US" sz="1200" dirty="0" smtClean="0"/>
              <a:t>Response Model</a:t>
            </a:r>
          </a:p>
        </p:txBody>
      </p:sp>
      <p:sp>
        <p:nvSpPr>
          <p:cNvPr id="73" name="72 Rectángulo redondeado"/>
          <p:cNvSpPr/>
          <p:nvPr/>
        </p:nvSpPr>
        <p:spPr bwMode="auto">
          <a:xfrm>
            <a:off x="2595547" y="1141754"/>
            <a:ext cx="2000264" cy="107280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eaLnBrk="1" latinLnBrk="0" hangingPunct="1">
              <a:lnSpc>
                <a:spcPct val="100000"/>
              </a:lnSpc>
              <a:buClrTx/>
              <a:buSzTx/>
              <a:buFontTx/>
              <a:buNone/>
              <a:tabLst/>
            </a:pPr>
            <a:r>
              <a:rPr lang="en-US" sz="1200" dirty="0" smtClean="0">
                <a:latin typeface="+mj-lt"/>
              </a:rPr>
              <a:t>Electricity Consumption</a:t>
            </a:r>
          </a:p>
        </p:txBody>
      </p:sp>
      <p:pic>
        <p:nvPicPr>
          <p:cNvPr id="1041" name="Picture 17"/>
          <p:cNvPicPr>
            <a:picLocks noChangeAspect="1" noChangeArrowheads="1"/>
          </p:cNvPicPr>
          <p:nvPr/>
        </p:nvPicPr>
        <p:blipFill>
          <a:blip r:embed="rId15" cstate="print"/>
          <a:srcRect/>
          <a:stretch>
            <a:fillRect/>
          </a:stretch>
        </p:blipFill>
        <p:spPr bwMode="auto">
          <a:xfrm>
            <a:off x="3309927" y="1427506"/>
            <a:ext cx="500067" cy="715372"/>
          </a:xfrm>
          <a:prstGeom prst="rect">
            <a:avLst/>
          </a:prstGeom>
          <a:noFill/>
          <a:ln w="9525">
            <a:noFill/>
            <a:miter lim="800000"/>
            <a:headEnd/>
            <a:tailEnd/>
          </a:ln>
          <a:effectLst/>
        </p:spPr>
      </p:pic>
      <p:sp>
        <p:nvSpPr>
          <p:cNvPr id="84" name="1 Título"/>
          <p:cNvSpPr>
            <a:spLocks noGrp="1"/>
          </p:cNvSpPr>
          <p:nvPr>
            <p:ph type="title"/>
          </p:nvPr>
        </p:nvSpPr>
        <p:spPr>
          <a:xfrm>
            <a:off x="927101" y="150813"/>
            <a:ext cx="8882064" cy="709612"/>
          </a:xfrm>
        </p:spPr>
        <p:txBody>
          <a:bodyPr/>
          <a:lstStyle/>
          <a:p>
            <a:pPr eaLnBrk="1" hangingPunct="1">
              <a:lnSpc>
                <a:spcPct val="100000"/>
              </a:lnSpc>
            </a:pPr>
            <a:r>
              <a:rPr lang="en-US" sz="2400" dirty="0" smtClean="0"/>
              <a:t>Economic Model</a:t>
            </a:r>
            <a:br>
              <a:rPr lang="en-US" sz="2400" dirty="0" smtClean="0"/>
            </a:br>
            <a:r>
              <a:rPr lang="en-US" sz="1200" dirty="0" smtClean="0"/>
              <a:t>Active Demand Response</a:t>
            </a:r>
          </a:p>
        </p:txBody>
      </p:sp>
      <p:cxnSp>
        <p:nvCxnSpPr>
          <p:cNvPr id="138" name="137 Conector angular"/>
          <p:cNvCxnSpPr>
            <a:stCxn id="71" idx="1"/>
            <a:endCxn id="51" idx="1"/>
          </p:cNvCxnSpPr>
          <p:nvPr/>
        </p:nvCxnSpPr>
        <p:spPr bwMode="auto">
          <a:xfrm rot="10800000" flipH="1" flipV="1">
            <a:off x="1095351" y="1158736"/>
            <a:ext cx="2214577" cy="3111768"/>
          </a:xfrm>
          <a:prstGeom prst="bentConnector3">
            <a:avLst>
              <a:gd name="adj1" fmla="val -7195"/>
            </a:avLst>
          </a:prstGeom>
          <a:solidFill>
            <a:srgbClr val="EFAD00"/>
          </a:solidFill>
          <a:ln w="31750" cap="flat" cmpd="sng" algn="ctr">
            <a:solidFill>
              <a:schemeClr val="accent1"/>
            </a:solidFill>
            <a:prstDash val="solid"/>
            <a:round/>
            <a:headEnd type="none" w="med" len="med"/>
            <a:tailEnd type="arrow"/>
          </a:ln>
          <a:effectLst/>
        </p:spPr>
      </p:cxnSp>
      <p:cxnSp>
        <p:nvCxnSpPr>
          <p:cNvPr id="80" name="79 Conector angular"/>
          <p:cNvCxnSpPr>
            <a:stCxn id="71" idx="1"/>
            <a:endCxn id="50" idx="1"/>
          </p:cNvCxnSpPr>
          <p:nvPr/>
        </p:nvCxnSpPr>
        <p:spPr bwMode="auto">
          <a:xfrm rot="10800000" flipH="1" flipV="1">
            <a:off x="1095349" y="1158737"/>
            <a:ext cx="559186" cy="1571636"/>
          </a:xfrm>
          <a:prstGeom prst="bentConnector3">
            <a:avLst>
              <a:gd name="adj1" fmla="val -13627"/>
            </a:avLst>
          </a:prstGeom>
          <a:solidFill>
            <a:srgbClr val="EFAD00"/>
          </a:solidFill>
          <a:ln w="31750" cap="flat" cmpd="sng" algn="ctr">
            <a:solidFill>
              <a:schemeClr val="accent1"/>
            </a:solidFill>
            <a:prstDash val="solid"/>
            <a:round/>
            <a:headEnd type="none" w="med" len="med"/>
            <a:tailEnd type="arrow"/>
          </a:ln>
          <a:effectLst/>
        </p:spPr>
      </p:cxnSp>
      <p:sp>
        <p:nvSpPr>
          <p:cNvPr id="53" name="52 CuadroTexto"/>
          <p:cNvSpPr txBox="1"/>
          <p:nvPr/>
        </p:nvSpPr>
        <p:spPr>
          <a:xfrm>
            <a:off x="2309798" y="857234"/>
            <a:ext cx="2685351" cy="276999"/>
          </a:xfrm>
          <a:prstGeom prst="rect">
            <a:avLst/>
          </a:prstGeom>
          <a:noFill/>
        </p:spPr>
        <p:txBody>
          <a:bodyPr wrap="none" rtlCol="0">
            <a:spAutoFit/>
          </a:bodyPr>
          <a:lstStyle/>
          <a:p>
            <a:r>
              <a:rPr lang="en-US" sz="1200" b="1" dirty="0" err="1" smtClean="0"/>
              <a:t>Conchado</a:t>
            </a:r>
            <a:r>
              <a:rPr lang="en-US" sz="1200" b="1" dirty="0" smtClean="0"/>
              <a:t> &amp; Linares </a:t>
            </a:r>
            <a:r>
              <a:rPr lang="en-US" sz="1200" dirty="0" smtClean="0"/>
              <a:t>(2009a) (2009b) </a:t>
            </a:r>
            <a:endParaRPr lang="es-ES" sz="1200" dirty="0"/>
          </a:p>
        </p:txBody>
      </p:sp>
      <p:sp>
        <p:nvSpPr>
          <p:cNvPr id="54" name="53 CuadroTexto"/>
          <p:cNvSpPr txBox="1"/>
          <p:nvPr/>
        </p:nvSpPr>
        <p:spPr>
          <a:xfrm>
            <a:off x="2881298" y="2428868"/>
            <a:ext cx="1510350" cy="276999"/>
          </a:xfrm>
          <a:prstGeom prst="rect">
            <a:avLst/>
          </a:prstGeom>
          <a:noFill/>
        </p:spPr>
        <p:txBody>
          <a:bodyPr wrap="none" rtlCol="0">
            <a:spAutoFit/>
          </a:bodyPr>
          <a:lstStyle/>
          <a:p>
            <a:r>
              <a:rPr lang="en-US" sz="1200" b="1" dirty="0" smtClean="0"/>
              <a:t>Linares et al </a:t>
            </a:r>
            <a:r>
              <a:rPr lang="en-US" sz="1200" dirty="0" smtClean="0"/>
              <a:t>(2008) </a:t>
            </a:r>
            <a:endParaRPr lang="es-ES" sz="1200" dirty="0"/>
          </a:p>
        </p:txBody>
      </p:sp>
      <p:sp>
        <p:nvSpPr>
          <p:cNvPr id="56" name="55 CuadroTexto"/>
          <p:cNvSpPr txBox="1"/>
          <p:nvPr/>
        </p:nvSpPr>
        <p:spPr>
          <a:xfrm>
            <a:off x="4595813" y="4071944"/>
            <a:ext cx="2173993" cy="276999"/>
          </a:xfrm>
          <a:prstGeom prst="rect">
            <a:avLst/>
          </a:prstGeom>
          <a:noFill/>
        </p:spPr>
        <p:txBody>
          <a:bodyPr wrap="none" rtlCol="0">
            <a:spAutoFit/>
          </a:bodyPr>
          <a:lstStyle/>
          <a:p>
            <a:r>
              <a:rPr lang="en-US" sz="1200" b="1" dirty="0" err="1" smtClean="0"/>
              <a:t>Rodrigues</a:t>
            </a:r>
            <a:r>
              <a:rPr lang="en-US" sz="1200" b="1" dirty="0" smtClean="0"/>
              <a:t> and Linares </a:t>
            </a:r>
            <a:r>
              <a:rPr lang="en-US" sz="1200" dirty="0" smtClean="0"/>
              <a:t>(2010) </a:t>
            </a:r>
            <a:endParaRPr lang="es-E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smtClean="0"/>
              <a:t>Data and Assumptions:</a:t>
            </a:r>
            <a:endParaRPr lang="es-ES" sz="2400" dirty="0" smtClean="0"/>
          </a:p>
        </p:txBody>
      </p:sp>
      <p:sp>
        <p:nvSpPr>
          <p:cNvPr id="3" name="2 Marcador de contenido"/>
          <p:cNvSpPr>
            <a:spLocks noGrp="1"/>
          </p:cNvSpPr>
          <p:nvPr>
            <p:ph idx="1"/>
          </p:nvPr>
        </p:nvSpPr>
        <p:spPr/>
        <p:txBody>
          <a:bodyPr/>
          <a:lstStyle/>
          <a:p>
            <a:r>
              <a:rPr lang="en-US" sz="2000" dirty="0" smtClean="0"/>
              <a:t>Data requirements:</a:t>
            </a:r>
          </a:p>
          <a:p>
            <a:pPr lvl="1"/>
            <a:r>
              <a:rPr lang="en-US" sz="2000" dirty="0" smtClean="0"/>
              <a:t>Social Accountability Matrix;</a:t>
            </a:r>
          </a:p>
          <a:p>
            <a:pPr lvl="1"/>
            <a:r>
              <a:rPr lang="en-US" sz="2000" dirty="0" smtClean="0"/>
              <a:t>Emissions INE data;</a:t>
            </a:r>
          </a:p>
          <a:p>
            <a:pPr lvl="1"/>
            <a:r>
              <a:rPr lang="en-US" sz="2000" dirty="0" smtClean="0"/>
              <a:t>GTAP Substitution </a:t>
            </a:r>
            <a:r>
              <a:rPr lang="en-US" sz="2000" dirty="0" err="1" smtClean="0"/>
              <a:t>elasticities</a:t>
            </a:r>
            <a:r>
              <a:rPr lang="en-US" sz="2000" dirty="0" smtClean="0"/>
              <a:t>.</a:t>
            </a:r>
          </a:p>
          <a:p>
            <a:endParaRPr lang="en-US" sz="2000" dirty="0" smtClean="0"/>
          </a:p>
          <a:p>
            <a:r>
              <a:rPr lang="en-US" sz="2000" dirty="0" smtClean="0"/>
              <a:t>Assumptions on the Computable General Equilibrium (CGE):</a:t>
            </a:r>
          </a:p>
          <a:p>
            <a:pPr lvl="1"/>
            <a:r>
              <a:rPr lang="en-US" sz="2000" dirty="0" smtClean="0"/>
              <a:t>Static neoclassical formulation:</a:t>
            </a:r>
          </a:p>
          <a:p>
            <a:pPr lvl="2"/>
            <a:r>
              <a:rPr lang="en-US" sz="1600" dirty="0" smtClean="0"/>
              <a:t>Prices are the only signals that matters to agents;</a:t>
            </a:r>
          </a:p>
          <a:p>
            <a:pPr lvl="2"/>
            <a:r>
              <a:rPr lang="en-US" sz="1600" dirty="0" smtClean="0"/>
              <a:t>Agents as price-takers and flexible-prices;</a:t>
            </a:r>
          </a:p>
          <a:p>
            <a:pPr lvl="2"/>
            <a:r>
              <a:rPr lang="en-US" sz="1600" dirty="0" smtClean="0"/>
              <a:t>Producers are typically assumed to maximize profits subject to technological constraints operating in a perfectly competitive market within each sector;</a:t>
            </a:r>
          </a:p>
          <a:p>
            <a:pPr lvl="2"/>
            <a:r>
              <a:rPr lang="en-US" sz="1600" dirty="0" smtClean="0"/>
              <a:t>Private consumers represented as a single representative household that choose between consumption and savings through a maximization of their welfare subject to income constraints.</a:t>
            </a:r>
          </a:p>
          <a:p>
            <a:pPr lvl="2"/>
            <a:r>
              <a:rPr lang="en-US" sz="1600" dirty="0" smtClean="0"/>
              <a:t>International relationships incorporates the assumption of imperfect substitution between domestic and external products and services through an </a:t>
            </a:r>
            <a:r>
              <a:rPr lang="en-US" sz="1600" dirty="0" err="1" smtClean="0"/>
              <a:t>Armington</a:t>
            </a:r>
            <a:r>
              <a:rPr lang="en-US" sz="1600" dirty="0" smtClean="0"/>
              <a:t> Assumption. Spain is assumed price taker in the international markets.</a:t>
            </a:r>
          </a:p>
          <a:p>
            <a:pPr lvl="2"/>
            <a:r>
              <a:rPr lang="en-US" sz="1600" dirty="0" smtClean="0"/>
              <a:t>All savings are spent on investment goods, at fixed investment shares for each sector.</a:t>
            </a:r>
          </a:p>
          <a:p>
            <a:pPr lvl="2"/>
            <a:endParaRPr lang="en-US" sz="1600" dirty="0" smtClean="0"/>
          </a:p>
          <a:p>
            <a:pPr lvl="2"/>
            <a:endParaRPr lang="en-US" sz="1600" dirty="0" smtClean="0"/>
          </a:p>
          <a:p>
            <a:pPr lvl="1"/>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Rectángulo redondeado"/>
          <p:cNvSpPr/>
          <p:nvPr/>
        </p:nvSpPr>
        <p:spPr bwMode="auto">
          <a:xfrm>
            <a:off x="1023910" y="1214422"/>
            <a:ext cx="4000528" cy="3929090"/>
          </a:xfrm>
          <a:prstGeom prst="roundRect">
            <a:avLst>
              <a:gd name="adj" fmla="val 8365"/>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 name="1 Título"/>
          <p:cNvSpPr>
            <a:spLocks noGrp="1"/>
          </p:cNvSpPr>
          <p:nvPr>
            <p:ph type="title"/>
          </p:nvPr>
        </p:nvSpPr>
        <p:spPr>
          <a:xfrm>
            <a:off x="927101" y="150813"/>
            <a:ext cx="8882064" cy="709612"/>
          </a:xfrm>
        </p:spPr>
        <p:txBody>
          <a:bodyPr/>
          <a:lstStyle/>
          <a:p>
            <a:pPr eaLnBrk="1" hangingPunct="1">
              <a:lnSpc>
                <a:spcPct val="100000"/>
              </a:lnSpc>
            </a:pPr>
            <a:r>
              <a:rPr lang="en-US" sz="2400" dirty="0" smtClean="0"/>
              <a:t>Results</a:t>
            </a:r>
            <a:br>
              <a:rPr lang="en-US" sz="2400" dirty="0" smtClean="0"/>
            </a:br>
            <a:r>
              <a:rPr lang="en-US" sz="1200" dirty="0" smtClean="0"/>
              <a:t>Computable general equilibrium evaluation of Demand Response full penetration </a:t>
            </a:r>
          </a:p>
        </p:txBody>
      </p:sp>
      <p:graphicFrame>
        <p:nvGraphicFramePr>
          <p:cNvPr id="86" name="2 Gráfico"/>
          <p:cNvGraphicFramePr>
            <a:graphicFrameLocks/>
          </p:cNvGraphicFramePr>
          <p:nvPr/>
        </p:nvGraphicFramePr>
        <p:xfrm>
          <a:off x="1309662" y="-2571792"/>
          <a:ext cx="2743199" cy="1952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7" name="10 Gráfico"/>
          <p:cNvGraphicFramePr>
            <a:graphicFrameLocks/>
          </p:cNvGraphicFramePr>
          <p:nvPr/>
        </p:nvGraphicFramePr>
        <p:xfrm>
          <a:off x="4167182" y="-2571792"/>
          <a:ext cx="2743199" cy="1952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11 Gráfico"/>
          <p:cNvGraphicFramePr>
            <a:graphicFrameLocks/>
          </p:cNvGraphicFramePr>
          <p:nvPr/>
        </p:nvGraphicFramePr>
        <p:xfrm>
          <a:off x="9810784" y="-2571792"/>
          <a:ext cx="2743199" cy="1952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12 Gráfico"/>
          <p:cNvGraphicFramePr>
            <a:graphicFrameLocks/>
          </p:cNvGraphicFramePr>
          <p:nvPr/>
        </p:nvGraphicFramePr>
        <p:xfrm>
          <a:off x="6989778" y="-2571792"/>
          <a:ext cx="2743199" cy="19526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4" name="83 Tabla"/>
          <p:cNvGraphicFramePr>
            <a:graphicFrameLocks noGrp="1"/>
          </p:cNvGraphicFramePr>
          <p:nvPr/>
        </p:nvGraphicFramePr>
        <p:xfrm>
          <a:off x="1497187" y="2714621"/>
          <a:ext cx="3071834" cy="2477669"/>
        </p:xfrm>
        <a:graphic>
          <a:graphicData uri="http://schemas.openxmlformats.org/drawingml/2006/table">
            <a:tbl>
              <a:tblPr>
                <a:tableStyleId>{3C2FFA5D-87B4-456A-9821-1D502468CF0F}</a:tableStyleId>
              </a:tblPr>
              <a:tblGrid>
                <a:gridCol w="1000132"/>
                <a:gridCol w="1071570"/>
                <a:gridCol w="1000132"/>
              </a:tblGrid>
              <a:tr h="515962">
                <a:tc>
                  <a:txBody>
                    <a:bodyPr/>
                    <a:lstStyle/>
                    <a:p>
                      <a:pPr algn="l" fontAlgn="b"/>
                      <a:r>
                        <a:rPr lang="es-ES" sz="1100" b="0" i="0" u="none" strike="noStrike" dirty="0" smtClean="0">
                          <a:solidFill>
                            <a:srgbClr val="000000"/>
                          </a:solidFill>
                          <a:latin typeface="Calibri"/>
                        </a:rPr>
                        <a:t>-3,10%</a:t>
                      </a:r>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PM10</a:t>
                      </a:r>
                      <a:r>
                        <a:rPr lang="es-ES" sz="1100" b="1" i="0" u="none" strike="noStrike" baseline="0" dirty="0" smtClean="0">
                          <a:solidFill>
                            <a:schemeClr val="dk1"/>
                          </a:solidFill>
                          <a:latin typeface="+mn-lt"/>
                        </a:rPr>
                        <a:t> (</a:t>
                      </a:r>
                      <a:r>
                        <a:rPr lang="es-ES" sz="1100" b="1" i="0" u="none" strike="noStrike" baseline="0" dirty="0" err="1" smtClean="0">
                          <a:solidFill>
                            <a:schemeClr val="dk1"/>
                          </a:solidFill>
                          <a:latin typeface="+mn-lt"/>
                        </a:rPr>
                        <a:t>particles</a:t>
                      </a:r>
                      <a:r>
                        <a:rPr lang="es-ES" sz="1100" b="1" i="0" u="none" strike="noStrike" baseline="0" dirty="0" smtClean="0">
                          <a:solidFill>
                            <a:schemeClr val="dk1"/>
                          </a:solidFill>
                          <a:latin typeface="+mn-lt"/>
                        </a:rPr>
                        <a:t>)</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-2,91%</a:t>
                      </a:r>
                      <a:endParaRPr lang="es-ES" sz="1100" b="0" i="0" u="none" strike="noStrike" dirty="0">
                        <a:solidFill>
                          <a:srgbClr val="000000"/>
                        </a:solidFill>
                        <a:latin typeface="Calibri"/>
                      </a:endParaRPr>
                    </a:p>
                  </a:txBody>
                  <a:tcPr marL="9525" marR="9525" marT="9525" marB="0" anchor="b"/>
                </a:tc>
              </a:tr>
              <a:tr h="178337">
                <a:tc>
                  <a:txBody>
                    <a:bodyPr/>
                    <a:lstStyle/>
                    <a:p>
                      <a:pPr algn="l" fontAlgn="b"/>
                      <a:r>
                        <a:rPr lang="es-ES" sz="1100" b="0" i="0" u="none" strike="noStrike" dirty="0" smtClean="0">
                          <a:solidFill>
                            <a:srgbClr val="000000"/>
                          </a:solidFill>
                          <a:latin typeface="Calibri"/>
                        </a:rPr>
                        <a:t>-1,80%</a:t>
                      </a:r>
                    </a:p>
                  </a:txBody>
                  <a:tcPr marL="9525" marR="9525" marT="9525" marB="0" anchor="b"/>
                </a:tc>
                <a:tc>
                  <a:txBody>
                    <a:bodyPr/>
                    <a:lstStyle/>
                    <a:p>
                      <a:pPr algn="l" fontAlgn="b"/>
                      <a:r>
                        <a:rPr lang="es-ES" sz="1100" b="1" u="none" strike="noStrike" dirty="0" err="1" smtClean="0"/>
                        <a:t>SOx</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-1,04%</a:t>
                      </a:r>
                      <a:endParaRPr lang="es-ES" sz="1100" b="0" i="0" u="none" strike="noStrike" dirty="0">
                        <a:solidFill>
                          <a:srgbClr val="000000"/>
                        </a:solidFill>
                        <a:latin typeface="Calibri"/>
                      </a:endParaRPr>
                    </a:p>
                  </a:txBody>
                  <a:tcPr marL="9525" marR="9525" marT="9525" marB="0" anchor="b"/>
                </a:tc>
              </a:tr>
              <a:tr h="178337">
                <a:tc>
                  <a:txBody>
                    <a:bodyPr/>
                    <a:lstStyle/>
                    <a:p>
                      <a:pPr algn="l" fontAlgn="b"/>
                      <a:r>
                        <a:rPr lang="es-ES" sz="1100" b="0" i="0" u="none" strike="noStrike" dirty="0" smtClean="0">
                          <a:solidFill>
                            <a:srgbClr val="000000"/>
                          </a:solidFill>
                          <a:latin typeface="Calibri"/>
                        </a:rPr>
                        <a:t>-3,1%</a:t>
                      </a:r>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u="none" strike="noStrike" dirty="0"/>
                        <a:t>CO2</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-0,95%</a:t>
                      </a:r>
                      <a:endParaRPr lang="es-ES" sz="1100" b="0" i="0" u="none" strike="noStrike" dirty="0">
                        <a:solidFill>
                          <a:srgbClr val="000000"/>
                        </a:solidFill>
                        <a:latin typeface="Calibri"/>
                      </a:endParaRPr>
                    </a:p>
                  </a:txBody>
                  <a:tcPr marL="9525" marR="9525" marT="9525" marB="0" anchor="b"/>
                </a:tc>
              </a:tr>
              <a:tr h="178337">
                <a:tc>
                  <a:txBody>
                    <a:bodyPr/>
                    <a:lstStyle/>
                    <a:p>
                      <a:pPr algn="l" fontAlgn="b"/>
                      <a:r>
                        <a:rPr lang="es-ES" sz="1100" b="0" i="0" u="none" strike="noStrike" dirty="0" smtClean="0">
                          <a:solidFill>
                            <a:srgbClr val="000000"/>
                          </a:solidFill>
                          <a:latin typeface="Calibri"/>
                        </a:rPr>
                        <a:t>-2,9%</a:t>
                      </a:r>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err="1" smtClean="0">
                          <a:solidFill>
                            <a:schemeClr val="dk1"/>
                          </a:solidFill>
                          <a:latin typeface="+mn-lt"/>
                        </a:rPr>
                        <a:t>NOx</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-0,66%</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CH4</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-0,01%</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N2O</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0,02%</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CO</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0,03%</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SF6</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0,05%</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VOC</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0,05%</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NH3</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0,06%</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HFC</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0,07%</a:t>
                      </a:r>
                      <a:endParaRPr lang="es-ES" sz="1100" b="0" i="0" u="none" strike="noStrike" dirty="0">
                        <a:solidFill>
                          <a:srgbClr val="000000"/>
                        </a:solidFill>
                        <a:latin typeface="Calibri"/>
                      </a:endParaRPr>
                    </a:p>
                  </a:txBody>
                  <a:tcPr marL="9525" marR="9525" marT="9525" marB="0" anchor="b"/>
                </a:tc>
              </a:tr>
              <a:tr h="178337">
                <a:tc>
                  <a:txBody>
                    <a:bodyPr/>
                    <a:lstStyle/>
                    <a:p>
                      <a:pPr algn="l" fontAlgn="b"/>
                      <a:endParaRPr lang="es-ES" sz="1100" b="0" i="0" u="none" strike="noStrike" dirty="0">
                        <a:solidFill>
                          <a:srgbClr val="000000"/>
                        </a:solidFill>
                        <a:latin typeface="Calibri"/>
                      </a:endParaRPr>
                    </a:p>
                  </a:txBody>
                  <a:tcPr marL="9525" marR="9525" marT="9525" marB="0" anchor="b"/>
                </a:tc>
                <a:tc>
                  <a:txBody>
                    <a:bodyPr/>
                    <a:lstStyle/>
                    <a:p>
                      <a:pPr algn="l" fontAlgn="b"/>
                      <a:r>
                        <a:rPr lang="es-ES" sz="1100" b="1" i="0" u="none" strike="noStrike" dirty="0" smtClean="0">
                          <a:solidFill>
                            <a:schemeClr val="dk1"/>
                          </a:solidFill>
                          <a:latin typeface="+mn-lt"/>
                        </a:rPr>
                        <a:t>PFC</a:t>
                      </a:r>
                      <a:endParaRPr lang="es-ES" sz="1100" b="1" i="0" u="none" strike="noStrike" dirty="0">
                        <a:solidFill>
                          <a:srgbClr val="000000"/>
                        </a:solidFill>
                        <a:latin typeface="Calibri"/>
                      </a:endParaRPr>
                    </a:p>
                  </a:txBody>
                  <a:tcPr marL="9525" marR="9525" marT="9525" marB="0" anchor="b"/>
                </a:tc>
                <a:tc>
                  <a:txBody>
                    <a:bodyPr/>
                    <a:lstStyle/>
                    <a:p>
                      <a:pPr algn="r" fontAlgn="b"/>
                      <a:r>
                        <a:rPr lang="es-ES" sz="1100" u="none" strike="noStrike" dirty="0" smtClean="0"/>
                        <a:t>0,11%</a:t>
                      </a:r>
                      <a:endParaRPr lang="es-ES" sz="1100" b="0" i="0" u="none" strike="noStrike" dirty="0">
                        <a:solidFill>
                          <a:srgbClr val="000000"/>
                        </a:solidFill>
                        <a:latin typeface="Calibri"/>
                      </a:endParaRPr>
                    </a:p>
                  </a:txBody>
                  <a:tcPr marL="9525" marR="9525" marT="9525" marB="0" anchor="b"/>
                </a:tc>
              </a:tr>
            </a:tbl>
          </a:graphicData>
        </a:graphic>
      </p:graphicFrame>
      <p:sp>
        <p:nvSpPr>
          <p:cNvPr id="85" name="84 Flecha abajo"/>
          <p:cNvSpPr/>
          <p:nvPr/>
        </p:nvSpPr>
        <p:spPr bwMode="auto">
          <a:xfrm>
            <a:off x="3711766" y="2714620"/>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8" name="87 Flecha abajo"/>
          <p:cNvSpPr/>
          <p:nvPr/>
        </p:nvSpPr>
        <p:spPr bwMode="auto">
          <a:xfrm>
            <a:off x="3711766" y="2896462"/>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9" name="88 Flecha abajo"/>
          <p:cNvSpPr/>
          <p:nvPr/>
        </p:nvSpPr>
        <p:spPr bwMode="auto">
          <a:xfrm>
            <a:off x="3711766" y="3078304"/>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0" name="89 Flecha abajo"/>
          <p:cNvSpPr/>
          <p:nvPr/>
        </p:nvSpPr>
        <p:spPr bwMode="auto">
          <a:xfrm>
            <a:off x="3711766" y="3260146"/>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1" name="90 Flecha abajo"/>
          <p:cNvSpPr/>
          <p:nvPr/>
        </p:nvSpPr>
        <p:spPr bwMode="auto">
          <a:xfrm flipV="1">
            <a:off x="3711766" y="3441988"/>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2" name="91 Flecha abajo"/>
          <p:cNvSpPr/>
          <p:nvPr/>
        </p:nvSpPr>
        <p:spPr bwMode="auto">
          <a:xfrm flipV="1">
            <a:off x="3711766" y="3623830"/>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3" name="92 Flecha abajo"/>
          <p:cNvSpPr/>
          <p:nvPr/>
        </p:nvSpPr>
        <p:spPr bwMode="auto">
          <a:xfrm flipV="1">
            <a:off x="3711766" y="3805672"/>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4" name="93 Flecha abajo"/>
          <p:cNvSpPr/>
          <p:nvPr/>
        </p:nvSpPr>
        <p:spPr bwMode="auto">
          <a:xfrm flipV="1">
            <a:off x="3711766" y="3987514"/>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6" name="95 Flecha abajo"/>
          <p:cNvSpPr/>
          <p:nvPr/>
        </p:nvSpPr>
        <p:spPr bwMode="auto">
          <a:xfrm flipV="1">
            <a:off x="3711766" y="4169356"/>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7" name="96 Flecha abajo"/>
          <p:cNvSpPr/>
          <p:nvPr/>
        </p:nvSpPr>
        <p:spPr bwMode="auto">
          <a:xfrm flipV="1">
            <a:off x="3711766" y="4351198"/>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8" name="97 Flecha abajo"/>
          <p:cNvSpPr/>
          <p:nvPr/>
        </p:nvSpPr>
        <p:spPr bwMode="auto">
          <a:xfrm flipV="1">
            <a:off x="3711766" y="4533040"/>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9" name="98 Flecha abajo"/>
          <p:cNvSpPr/>
          <p:nvPr/>
        </p:nvSpPr>
        <p:spPr bwMode="auto">
          <a:xfrm flipV="1">
            <a:off x="3711766" y="4714884"/>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0" name="99 Rectángulo redondeado"/>
          <p:cNvSpPr/>
          <p:nvPr/>
        </p:nvSpPr>
        <p:spPr bwMode="auto">
          <a:xfrm>
            <a:off x="1139999" y="2285994"/>
            <a:ext cx="1357321" cy="1214445"/>
          </a:xfrm>
          <a:prstGeom prst="roundRect">
            <a:avLst>
              <a:gd name="adj" fmla="val 11053"/>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02" name="101 Rectángulo redondeado"/>
          <p:cNvSpPr/>
          <p:nvPr/>
        </p:nvSpPr>
        <p:spPr bwMode="auto">
          <a:xfrm>
            <a:off x="1139999" y="2071679"/>
            <a:ext cx="1357321" cy="428628"/>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200" dirty="0" smtClean="0">
                <a:latin typeface="+mn-lt"/>
              </a:rPr>
              <a:t>Partial Equilibrium </a:t>
            </a:r>
          </a:p>
          <a:p>
            <a:pPr algn="ctr"/>
            <a:r>
              <a:rPr lang="en-US" sz="1200" dirty="0" smtClean="0">
                <a:latin typeface="+mn-lt"/>
              </a:rPr>
              <a:t>Results</a:t>
            </a:r>
            <a:endParaRPr lang="es-ES" sz="1200" dirty="0" smtClean="0">
              <a:solidFill>
                <a:srgbClr val="000000"/>
              </a:solidFill>
              <a:latin typeface="+mn-lt"/>
            </a:endParaRPr>
          </a:p>
        </p:txBody>
      </p:sp>
      <p:sp>
        <p:nvSpPr>
          <p:cNvPr id="103" name="102 Flecha abajo"/>
          <p:cNvSpPr/>
          <p:nvPr/>
        </p:nvSpPr>
        <p:spPr bwMode="auto">
          <a:xfrm>
            <a:off x="2068693" y="2714620"/>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4" name="103 Flecha abajo"/>
          <p:cNvSpPr/>
          <p:nvPr/>
        </p:nvSpPr>
        <p:spPr bwMode="auto">
          <a:xfrm>
            <a:off x="2068693" y="2896462"/>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5" name="104 Flecha abajo"/>
          <p:cNvSpPr/>
          <p:nvPr/>
        </p:nvSpPr>
        <p:spPr bwMode="auto">
          <a:xfrm>
            <a:off x="2068693" y="3078304"/>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1" name="110 Flecha abajo"/>
          <p:cNvSpPr/>
          <p:nvPr/>
        </p:nvSpPr>
        <p:spPr bwMode="auto">
          <a:xfrm>
            <a:off x="2068693" y="3260146"/>
            <a:ext cx="214314" cy="142876"/>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4" name="113 Rectángulo redondeado"/>
          <p:cNvSpPr/>
          <p:nvPr/>
        </p:nvSpPr>
        <p:spPr bwMode="auto">
          <a:xfrm>
            <a:off x="3568890" y="2285995"/>
            <a:ext cx="1357321" cy="2714643"/>
          </a:xfrm>
          <a:prstGeom prst="roundRect">
            <a:avLst>
              <a:gd name="adj" fmla="val 11053"/>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115" name="114 Rectángulo redondeado"/>
          <p:cNvSpPr/>
          <p:nvPr/>
        </p:nvSpPr>
        <p:spPr bwMode="auto">
          <a:xfrm>
            <a:off x="3568892" y="2071679"/>
            <a:ext cx="1384111" cy="428628"/>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200" dirty="0" smtClean="0">
                <a:latin typeface="+mn-lt"/>
              </a:rPr>
              <a:t>General Equilibrium </a:t>
            </a:r>
          </a:p>
          <a:p>
            <a:pPr algn="ctr"/>
            <a:r>
              <a:rPr lang="en-US" sz="1200" dirty="0" smtClean="0">
                <a:latin typeface="+mn-lt"/>
              </a:rPr>
              <a:t>Results</a:t>
            </a:r>
            <a:endParaRPr lang="es-ES" sz="1200" dirty="0" smtClean="0">
              <a:solidFill>
                <a:srgbClr val="000000"/>
              </a:solidFill>
              <a:latin typeface="+mn-lt"/>
            </a:endParaRPr>
          </a:p>
        </p:txBody>
      </p:sp>
      <p:graphicFrame>
        <p:nvGraphicFramePr>
          <p:cNvPr id="108" name="107 Tabla"/>
          <p:cNvGraphicFramePr>
            <a:graphicFrameLocks noGrp="1"/>
          </p:cNvGraphicFramePr>
          <p:nvPr/>
        </p:nvGraphicFramePr>
        <p:xfrm>
          <a:off x="1738290" y="1643051"/>
          <a:ext cx="3071834" cy="347149"/>
        </p:xfrm>
        <a:graphic>
          <a:graphicData uri="http://schemas.openxmlformats.org/drawingml/2006/table">
            <a:tbl>
              <a:tblPr>
                <a:tableStyleId>{3C2FFA5D-87B4-456A-9821-1D502468CF0F}</a:tableStyleId>
              </a:tblPr>
              <a:tblGrid>
                <a:gridCol w="3071834"/>
              </a:tblGrid>
              <a:tr h="34714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noProof="0" dirty="0" smtClean="0"/>
                        <a:t>Household</a:t>
                      </a:r>
                      <a:r>
                        <a:rPr lang="en-US" sz="1100" u="none" strike="noStrike" dirty="0" smtClean="0"/>
                        <a:t> Demand for electricity</a:t>
                      </a:r>
                      <a:endParaRPr lang="en-US" sz="1100" b="0" i="0" u="none" strike="noStrike" dirty="0">
                        <a:solidFill>
                          <a:srgbClr val="000000"/>
                        </a:solidFill>
                        <a:latin typeface="Calibri"/>
                      </a:endParaRPr>
                    </a:p>
                  </a:txBody>
                  <a:tcPr marL="9525" marR="9525" marT="9525" marB="0" anchor="b"/>
                </a:tc>
              </a:tr>
            </a:tbl>
          </a:graphicData>
        </a:graphic>
      </p:graphicFrame>
      <p:sp>
        <p:nvSpPr>
          <p:cNvPr id="109" name="108 Flecha abajo"/>
          <p:cNvSpPr/>
          <p:nvPr/>
        </p:nvSpPr>
        <p:spPr bwMode="auto">
          <a:xfrm>
            <a:off x="3881430" y="1643050"/>
            <a:ext cx="928694" cy="214314"/>
          </a:xfrm>
          <a:prstGeom prst="downArrow">
            <a:avLst/>
          </a:prstGeom>
          <a:solidFill>
            <a:srgbClr val="EFAD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t>6,61%</a:t>
            </a:r>
            <a:endParaRPr kumimoji="0" lang="en-US" sz="1000" b="0" i="0" u="none" strike="noStrike" cap="none" normalizeH="0" baseline="0" dirty="0" smtClean="0">
              <a:ln>
                <a:noFill/>
              </a:ln>
              <a:solidFill>
                <a:schemeClr val="tx1"/>
              </a:solidFill>
              <a:effectLst/>
              <a:latin typeface="Verdana" pitchFamily="34" charset="0"/>
            </a:endParaRPr>
          </a:p>
        </p:txBody>
      </p:sp>
      <p:sp>
        <p:nvSpPr>
          <p:cNvPr id="112" name="111 Rectángulo redondeado"/>
          <p:cNvSpPr/>
          <p:nvPr/>
        </p:nvSpPr>
        <p:spPr bwMode="auto">
          <a:xfrm>
            <a:off x="1452540" y="1000109"/>
            <a:ext cx="3143271" cy="426324"/>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400" dirty="0" smtClean="0">
                <a:latin typeface="+mn-lt"/>
              </a:rPr>
              <a:t>Demand Response Effects on Emissions</a:t>
            </a:r>
            <a:endParaRPr lang="es-ES" sz="1400" dirty="0" smtClean="0">
              <a:solidFill>
                <a:srgbClr val="000000"/>
              </a:solidFill>
              <a:latin typeface="+mn-lt"/>
            </a:endParaRPr>
          </a:p>
        </p:txBody>
      </p:sp>
      <p:sp>
        <p:nvSpPr>
          <p:cNvPr id="113" name="112 Rectángulo redondeado"/>
          <p:cNvSpPr/>
          <p:nvPr/>
        </p:nvSpPr>
        <p:spPr bwMode="auto">
          <a:xfrm>
            <a:off x="5167314" y="1214422"/>
            <a:ext cx="4572032" cy="3929090"/>
          </a:xfrm>
          <a:prstGeom prst="roundRect">
            <a:avLst>
              <a:gd name="adj" fmla="val 8365"/>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graphicFrame>
        <p:nvGraphicFramePr>
          <p:cNvPr id="117" name="116 Diagrama"/>
          <p:cNvGraphicFramePr/>
          <p:nvPr/>
        </p:nvGraphicFramePr>
        <p:xfrm>
          <a:off x="5024440" y="1571612"/>
          <a:ext cx="4881562" cy="3429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8" name="117 Rectángulo redondeado"/>
          <p:cNvSpPr/>
          <p:nvPr/>
        </p:nvSpPr>
        <p:spPr bwMode="auto">
          <a:xfrm>
            <a:off x="6738952" y="1000109"/>
            <a:ext cx="1643074" cy="426324"/>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algn="ctr"/>
            <a:r>
              <a:rPr lang="en-US" sz="1400" dirty="0" smtClean="0">
                <a:latin typeface="+mn-lt"/>
              </a:rPr>
              <a:t>CGE Effect Drivers</a:t>
            </a:r>
            <a:endParaRPr lang="es-ES" sz="1400" dirty="0" smtClean="0">
              <a:solidFill>
                <a:srgbClr val="000000"/>
              </a:solidFill>
              <a:latin typeface="+mn-lt"/>
            </a:endParaRPr>
          </a:p>
        </p:txBody>
      </p:sp>
      <p:sp>
        <p:nvSpPr>
          <p:cNvPr id="39" name="38 Rectángulo redondeado"/>
          <p:cNvSpPr/>
          <p:nvPr/>
        </p:nvSpPr>
        <p:spPr bwMode="auto">
          <a:xfrm>
            <a:off x="1023913" y="5286388"/>
            <a:ext cx="8715435" cy="1000132"/>
          </a:xfrm>
          <a:prstGeom prst="roundRect">
            <a:avLst>
              <a:gd name="adj" fmla="val 8365"/>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grpSp>
        <p:nvGrpSpPr>
          <p:cNvPr id="46" name="45 Grupo"/>
          <p:cNvGrpSpPr/>
          <p:nvPr/>
        </p:nvGrpSpPr>
        <p:grpSpPr>
          <a:xfrm>
            <a:off x="1881166" y="5510467"/>
            <a:ext cx="7572428" cy="610099"/>
            <a:chOff x="905100" y="168152"/>
            <a:chExt cx="3690710" cy="610099"/>
          </a:xfrm>
          <a:solidFill>
            <a:schemeClr val="accent5"/>
          </a:solidFill>
        </p:grpSpPr>
        <p:sp>
          <p:nvSpPr>
            <p:cNvPr id="50" name="49 Redondear rectángulo de esquina del mismo lado"/>
            <p:cNvSpPr/>
            <p:nvPr/>
          </p:nvSpPr>
          <p:spPr>
            <a:xfrm rot="5400000">
              <a:off x="2445405" y="-1372153"/>
              <a:ext cx="610099" cy="369071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Redondear rectángulo de esquina del mismo lado 4"/>
            <p:cNvSpPr/>
            <p:nvPr/>
          </p:nvSpPr>
          <p:spPr>
            <a:xfrm>
              <a:off x="905100" y="197935"/>
              <a:ext cx="3660927" cy="5505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r>
                <a:rPr lang="en-US" sz="1300" dirty="0" smtClean="0"/>
                <a:t>Smaller peak load requirements -&gt; demand supplied with cheaper production technologies -&gt;</a:t>
              </a:r>
            </a:p>
            <a:p>
              <a:pPr lvl="0"/>
              <a:r>
                <a:rPr lang="en-US" sz="1300" dirty="0" smtClean="0"/>
                <a:t>-&gt; lesser costs -&gt; lesser prices</a:t>
              </a:r>
            </a:p>
          </p:txBody>
        </p:sp>
      </p:grpSp>
      <p:grpSp>
        <p:nvGrpSpPr>
          <p:cNvPr id="47" name="46 Grupo"/>
          <p:cNvGrpSpPr/>
          <p:nvPr/>
        </p:nvGrpSpPr>
        <p:grpSpPr>
          <a:xfrm>
            <a:off x="1261820" y="5487388"/>
            <a:ext cx="619347" cy="656256"/>
            <a:chOff x="285751" y="145073"/>
            <a:chExt cx="619347" cy="656256"/>
          </a:xfrm>
        </p:grpSpPr>
        <p:sp>
          <p:nvSpPr>
            <p:cNvPr id="48" name="47 Rectángulo redondeado"/>
            <p:cNvSpPr/>
            <p:nvPr/>
          </p:nvSpPr>
          <p:spPr>
            <a:xfrm>
              <a:off x="285751" y="145073"/>
              <a:ext cx="619347" cy="656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48 Rectángulo"/>
            <p:cNvSpPr/>
            <p:nvPr/>
          </p:nvSpPr>
          <p:spPr>
            <a:xfrm>
              <a:off x="315985" y="175307"/>
              <a:ext cx="558879" cy="595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1</a:t>
              </a:r>
              <a:endParaRPr lang="es-ES" sz="3300" kern="1200" dirty="0"/>
            </a:p>
          </p:txBody>
        </p:sp>
      </p:grpSp>
      <p:grpSp>
        <p:nvGrpSpPr>
          <p:cNvPr id="52" name="51 Grupo"/>
          <p:cNvGrpSpPr/>
          <p:nvPr/>
        </p:nvGrpSpPr>
        <p:grpSpPr>
          <a:xfrm>
            <a:off x="1881166" y="5500702"/>
            <a:ext cx="7572428" cy="610099"/>
            <a:chOff x="905100" y="168152"/>
            <a:chExt cx="3690710" cy="610099"/>
          </a:xfrm>
          <a:solidFill>
            <a:schemeClr val="accent5"/>
          </a:solidFill>
        </p:grpSpPr>
        <p:sp>
          <p:nvSpPr>
            <p:cNvPr id="53" name="52 Redondear rectángulo de esquina del mismo lado"/>
            <p:cNvSpPr/>
            <p:nvPr/>
          </p:nvSpPr>
          <p:spPr>
            <a:xfrm rot="5400000">
              <a:off x="2445405" y="-1372153"/>
              <a:ext cx="610099" cy="369071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4" name="Redondear rectángulo de esquina del mismo lado 4"/>
            <p:cNvSpPr/>
            <p:nvPr/>
          </p:nvSpPr>
          <p:spPr>
            <a:xfrm>
              <a:off x="905100" y="197935"/>
              <a:ext cx="3660927" cy="5505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r>
                <a:rPr lang="en-US" sz="1300" dirty="0" smtClean="0"/>
                <a:t>Primary industries (coal mining, non-metallic minerals and crude petroleum and natural gas) and traditional industrial sectors (manufacturing of cement, lime and plaster, glass, paper, rubber and plastics, metallurgy and other mineral products).</a:t>
              </a:r>
            </a:p>
          </p:txBody>
        </p:sp>
      </p:grpSp>
      <p:grpSp>
        <p:nvGrpSpPr>
          <p:cNvPr id="55" name="54 Grupo"/>
          <p:cNvGrpSpPr/>
          <p:nvPr/>
        </p:nvGrpSpPr>
        <p:grpSpPr>
          <a:xfrm>
            <a:off x="1261820" y="5477623"/>
            <a:ext cx="619347" cy="656256"/>
            <a:chOff x="285751" y="145073"/>
            <a:chExt cx="619347" cy="656256"/>
          </a:xfrm>
        </p:grpSpPr>
        <p:sp>
          <p:nvSpPr>
            <p:cNvPr id="56" name="55 Rectángulo redondeado"/>
            <p:cNvSpPr/>
            <p:nvPr/>
          </p:nvSpPr>
          <p:spPr>
            <a:xfrm>
              <a:off x="285751" y="145073"/>
              <a:ext cx="619347" cy="656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56 Rectángulo"/>
            <p:cNvSpPr/>
            <p:nvPr/>
          </p:nvSpPr>
          <p:spPr>
            <a:xfrm>
              <a:off x="315985" y="175307"/>
              <a:ext cx="558879" cy="595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2</a:t>
              </a:r>
              <a:endParaRPr lang="es-ES" sz="3300" kern="1200" dirty="0"/>
            </a:p>
          </p:txBody>
        </p:sp>
      </p:grpSp>
      <p:grpSp>
        <p:nvGrpSpPr>
          <p:cNvPr id="58" name="57 Grupo"/>
          <p:cNvGrpSpPr/>
          <p:nvPr/>
        </p:nvGrpSpPr>
        <p:grpSpPr>
          <a:xfrm>
            <a:off x="1881166" y="5500702"/>
            <a:ext cx="7572428" cy="610099"/>
            <a:chOff x="905100" y="168152"/>
            <a:chExt cx="3690710" cy="610099"/>
          </a:xfrm>
          <a:solidFill>
            <a:schemeClr val="accent5"/>
          </a:solidFill>
        </p:grpSpPr>
        <p:sp>
          <p:nvSpPr>
            <p:cNvPr id="59" name="58 Redondear rectángulo de esquina del mismo lado"/>
            <p:cNvSpPr/>
            <p:nvPr/>
          </p:nvSpPr>
          <p:spPr>
            <a:xfrm rot="5400000">
              <a:off x="2445405" y="-1372153"/>
              <a:ext cx="610099" cy="369071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0" name="Redondear rectángulo de esquina del mismo lado 4"/>
            <p:cNvSpPr/>
            <p:nvPr/>
          </p:nvSpPr>
          <p:spPr>
            <a:xfrm>
              <a:off x="905100" y="197935"/>
              <a:ext cx="3660927" cy="5505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1300" dirty="0" smtClean="0"/>
                <a:t>In 2000, the electricity sector was the sixth most capital intensive sector and the tenth most capital demanding sector in the Spanish economy.</a:t>
              </a:r>
            </a:p>
            <a:p>
              <a:r>
                <a:rPr lang="en-US" sz="1300" dirty="0" smtClean="0"/>
                <a:t>Meanwhile, the electricity sector was neither intensive or great demander of labor.</a:t>
              </a:r>
            </a:p>
          </p:txBody>
        </p:sp>
      </p:grpSp>
      <p:grpSp>
        <p:nvGrpSpPr>
          <p:cNvPr id="61" name="60 Grupo"/>
          <p:cNvGrpSpPr/>
          <p:nvPr/>
        </p:nvGrpSpPr>
        <p:grpSpPr>
          <a:xfrm>
            <a:off x="1261820" y="5477623"/>
            <a:ext cx="619347" cy="656256"/>
            <a:chOff x="285751" y="145073"/>
            <a:chExt cx="619347" cy="656256"/>
          </a:xfrm>
        </p:grpSpPr>
        <p:sp>
          <p:nvSpPr>
            <p:cNvPr id="62" name="61 Rectángulo redondeado"/>
            <p:cNvSpPr/>
            <p:nvPr/>
          </p:nvSpPr>
          <p:spPr>
            <a:xfrm>
              <a:off x="285751" y="145073"/>
              <a:ext cx="619347" cy="656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315985" y="175307"/>
              <a:ext cx="558879" cy="595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3</a:t>
              </a:r>
              <a:endParaRPr lang="es-ES" sz="3300" kern="1200" dirty="0"/>
            </a:p>
          </p:txBody>
        </p:sp>
      </p:grpSp>
      <p:grpSp>
        <p:nvGrpSpPr>
          <p:cNvPr id="64" name="63 Grupo"/>
          <p:cNvGrpSpPr/>
          <p:nvPr/>
        </p:nvGrpSpPr>
        <p:grpSpPr>
          <a:xfrm>
            <a:off x="1881166" y="5500702"/>
            <a:ext cx="7572428" cy="610099"/>
            <a:chOff x="905100" y="168152"/>
            <a:chExt cx="3690710" cy="610099"/>
          </a:xfrm>
          <a:solidFill>
            <a:schemeClr val="accent5"/>
          </a:solidFill>
        </p:grpSpPr>
        <p:sp>
          <p:nvSpPr>
            <p:cNvPr id="65" name="64 Redondear rectángulo de esquina del mismo lado"/>
            <p:cNvSpPr/>
            <p:nvPr/>
          </p:nvSpPr>
          <p:spPr>
            <a:xfrm rot="5400000">
              <a:off x="2445405" y="-1372153"/>
              <a:ext cx="610099" cy="369071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6" name="Redondear rectángulo de esquina del mismo lado 4"/>
            <p:cNvSpPr/>
            <p:nvPr/>
          </p:nvSpPr>
          <p:spPr>
            <a:xfrm>
              <a:off x="905100" y="197935"/>
              <a:ext cx="3660927" cy="55053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en-US" sz="1300" dirty="0" smtClean="0"/>
                <a:t>Small influence due CGE assumptions.</a:t>
              </a:r>
            </a:p>
          </p:txBody>
        </p:sp>
      </p:grpSp>
      <p:grpSp>
        <p:nvGrpSpPr>
          <p:cNvPr id="67" name="66 Grupo"/>
          <p:cNvGrpSpPr/>
          <p:nvPr/>
        </p:nvGrpSpPr>
        <p:grpSpPr>
          <a:xfrm>
            <a:off x="1261820" y="5477623"/>
            <a:ext cx="619347" cy="656256"/>
            <a:chOff x="285751" y="145073"/>
            <a:chExt cx="619347" cy="656256"/>
          </a:xfrm>
        </p:grpSpPr>
        <p:sp>
          <p:nvSpPr>
            <p:cNvPr id="68" name="67 Rectángulo redondeado"/>
            <p:cNvSpPr/>
            <p:nvPr/>
          </p:nvSpPr>
          <p:spPr>
            <a:xfrm>
              <a:off x="285751" y="145073"/>
              <a:ext cx="619347" cy="656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68 Rectángulo"/>
            <p:cNvSpPr/>
            <p:nvPr/>
          </p:nvSpPr>
          <p:spPr>
            <a:xfrm>
              <a:off x="315985" y="175307"/>
              <a:ext cx="558879" cy="595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ES" sz="3300" kern="1200" dirty="0" smtClean="0"/>
                <a:t>4</a:t>
              </a:r>
              <a:endParaRPr lang="es-ES" sz="33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Conclusions</a:t>
            </a:r>
            <a:endParaRPr lang="en-US" dirty="0"/>
          </a:p>
        </p:txBody>
      </p:sp>
      <p:sp>
        <p:nvSpPr>
          <p:cNvPr id="3" name="2 Marcador de contenido"/>
          <p:cNvSpPr>
            <a:spLocks noGrp="1"/>
          </p:cNvSpPr>
          <p:nvPr>
            <p:ph idx="1"/>
          </p:nvPr>
        </p:nvSpPr>
        <p:spPr/>
        <p:txBody>
          <a:bodyPr/>
          <a:lstStyle/>
          <a:p>
            <a:endParaRPr lang="en-US" sz="2000" dirty="0" smtClean="0"/>
          </a:p>
          <a:p>
            <a:r>
              <a:rPr lang="en-US" sz="2000" dirty="0" smtClean="0"/>
              <a:t>This paper has used a CGE model of the Spanish economy to estimate the impact of implementing electricity DR programs in the economy.</a:t>
            </a:r>
          </a:p>
          <a:p>
            <a:endParaRPr lang="en-US" sz="2000" dirty="0" smtClean="0"/>
          </a:p>
          <a:p>
            <a:r>
              <a:rPr lang="en-US" sz="2000" dirty="0" smtClean="0"/>
              <a:t>There are two kinds of impacts that need to be taken in account in the evaluation of the DR policies: the direct and indirect effects.</a:t>
            </a:r>
          </a:p>
          <a:p>
            <a:pPr lvl="1"/>
            <a:r>
              <a:rPr lang="en-US" sz="1800" dirty="0" smtClean="0"/>
              <a:t>Direct Effects: impact sectors with larger cross input/output interaction with the electricity generation, in particular, fuel industries as natural gas and coal. </a:t>
            </a:r>
          </a:p>
          <a:p>
            <a:pPr lvl="1"/>
            <a:r>
              <a:rPr lang="en-US" sz="1800" dirty="0" smtClean="0"/>
              <a:t>Indirect Effects: consequences of electricity price changes over other players’ revenues and profits. The decrease on electricity costs may decrease other sectors costs as well as increase their production, consequently increasing their own electricity consumption and presenting substantial rebound effects. The same analysis can be made to indirect effects of production factors demand and prices and international trade.</a:t>
            </a:r>
          </a:p>
          <a:p>
            <a:endParaRPr lang="en-US" sz="2000" dirty="0" smtClean="0"/>
          </a:p>
          <a:p>
            <a:r>
              <a:rPr lang="en-US" sz="2000" dirty="0" smtClean="0"/>
              <a:t>The emissions analysis outline the presence of significant rebound effects under pollutants produced non predominantly by the electricity sector.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Future research / room for improvement</a:t>
            </a:r>
            <a:endParaRPr lang="es-ES" dirty="0"/>
          </a:p>
        </p:txBody>
      </p:sp>
      <p:sp>
        <p:nvSpPr>
          <p:cNvPr id="3" name="2 Marcador de contenido"/>
          <p:cNvSpPr>
            <a:spLocks noGrp="1"/>
          </p:cNvSpPr>
          <p:nvPr>
            <p:ph idx="1"/>
          </p:nvPr>
        </p:nvSpPr>
        <p:spPr/>
        <p:txBody>
          <a:bodyPr/>
          <a:lstStyle/>
          <a:p>
            <a:endParaRPr lang="en-US" sz="2000" dirty="0" smtClean="0"/>
          </a:p>
          <a:p>
            <a:r>
              <a:rPr lang="en-US" sz="2000" dirty="0" smtClean="0"/>
              <a:t>Traditional CGEs are incapable of load displacement effects assessment;</a:t>
            </a:r>
          </a:p>
          <a:p>
            <a:pPr lvl="1"/>
            <a:r>
              <a:rPr lang="en-US" sz="1800" dirty="0" smtClean="0"/>
              <a:t>These models are only capable of represent proportional fuel decreases in relation to the electricity demand levels;</a:t>
            </a:r>
          </a:p>
          <a:p>
            <a:pPr lvl="1"/>
            <a:endParaRPr lang="en-US" sz="1800" dirty="0" smtClean="0"/>
          </a:p>
          <a:p>
            <a:r>
              <a:rPr lang="en-US" sz="2000" dirty="0" smtClean="0"/>
              <a:t>Additional studies need to be done in order to reduce this restrictive hypothesis, which underestimate the effects of Demand Response load displacement;</a:t>
            </a:r>
          </a:p>
          <a:p>
            <a:endParaRPr lang="en-US" sz="2000" dirty="0" smtClean="0"/>
          </a:p>
          <a:p>
            <a:r>
              <a:rPr lang="en-US" sz="2000" dirty="0" smtClean="0"/>
              <a:t>Two alternative methods are been studied to developed the internalization of the load block information in the model description:</a:t>
            </a:r>
          </a:p>
          <a:p>
            <a:pPr lvl="1"/>
            <a:r>
              <a:rPr lang="en-US" sz="1800" dirty="0" smtClean="0"/>
              <a:t>Development of a Macro CGE model embedded with load block representation;</a:t>
            </a:r>
          </a:p>
          <a:p>
            <a:pPr lvl="1"/>
            <a:r>
              <a:rPr lang="en-US" sz="1800" dirty="0" smtClean="0"/>
              <a:t>Development of a Hybrid model (Bottom-up – electricity generation sector and demand structure – and Top-down – macroeconomic model).</a:t>
            </a:r>
            <a:endParaRPr lang="es-ES" sz="1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fontScheme name="Diseño predeterminado">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AD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Optima" pitchFamily="2" charset="0"/>
          </a:defRPr>
        </a:defPPr>
      </a:lstStyle>
    </a:spDef>
    <a:lnDef>
      <a:spPr bwMode="auto">
        <a:xfrm>
          <a:off x="0" y="0"/>
          <a:ext cx="1" cy="1"/>
        </a:xfrm>
        <a:custGeom>
          <a:avLst/>
          <a:gdLst/>
          <a:ahLst/>
          <a:cxnLst/>
          <a:rect l="0" t="0" r="0" b="0"/>
          <a:pathLst/>
        </a:custGeom>
        <a:solidFill>
          <a:srgbClr val="EFAD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Optima" pitchFamily="2"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fontScheme name="Diseño predeterminado">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fontScheme name="Diseño predeterminado">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fontScheme name="Diseño predeterminado">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fontScheme name="Diseño predeterminado">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Diseño predeterminado 13">
    <a:dk1>
      <a:srgbClr val="000000"/>
    </a:dk1>
    <a:lt1>
      <a:srgbClr val="FFFFFF"/>
    </a:lt1>
    <a:dk2>
      <a:srgbClr val="000000"/>
    </a:dk2>
    <a:lt2>
      <a:srgbClr val="969696"/>
    </a:lt2>
    <a:accent1>
      <a:srgbClr val="EFAC00"/>
    </a:accent1>
    <a:accent2>
      <a:srgbClr val="FF9966"/>
    </a:accent2>
    <a:accent3>
      <a:srgbClr val="FFFFFF"/>
    </a:accent3>
    <a:accent4>
      <a:srgbClr val="000000"/>
    </a:accent4>
    <a:accent5>
      <a:srgbClr val="F6D2AA"/>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
  <TotalTime>1394</TotalTime>
  <Words>1015</Words>
  <Application>Microsoft Office PowerPoint</Application>
  <PresentationFormat>A4 (210 x 297 mm)</PresentationFormat>
  <Paragraphs>187</Paragraphs>
  <Slides>10</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Verdana</vt:lpstr>
      <vt:lpstr>Century Schoolbook</vt:lpstr>
      <vt:lpstr>Optima</vt:lpstr>
      <vt:lpstr>Diseño predeterminado</vt:lpstr>
      <vt:lpstr>Production and Emissions Impact of Household Electricity Demand Response: A CGE Assessment for Spain</vt:lpstr>
      <vt:lpstr> Contents</vt:lpstr>
      <vt:lpstr>Introduction </vt:lpstr>
      <vt:lpstr>Electricity Demand Response Effects</vt:lpstr>
      <vt:lpstr>Economic Model Active Demand Response</vt:lpstr>
      <vt:lpstr>Data and Assumptions:</vt:lpstr>
      <vt:lpstr>Results Computable general equilibrium evaluation of Demand Response full penetration </vt:lpstr>
      <vt:lpstr>Conclusions</vt:lpstr>
      <vt:lpstr>Future research / room for improvement</vt:lpstr>
      <vt:lpstr>Presentación de PowerPoint</vt:lpstr>
    </vt:vector>
  </TitlesOfParts>
  <Company>IIT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presentaciones IIT</dc:title>
  <dc:creator>Varios</dc:creator>
  <cp:lastModifiedBy>Renato</cp:lastModifiedBy>
  <cp:revision>116</cp:revision>
  <dcterms:created xsi:type="dcterms:W3CDTF">2007-10-24T11:32:29Z</dcterms:created>
  <dcterms:modified xsi:type="dcterms:W3CDTF">2012-06-07T12:57:30Z</dcterms:modified>
</cp:coreProperties>
</file>